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2596" r:id="rId2"/>
    <p:sldId id="2608" r:id="rId3"/>
    <p:sldId id="2600" r:id="rId4"/>
    <p:sldId id="2601" r:id="rId5"/>
    <p:sldId id="2602" r:id="rId6"/>
    <p:sldId id="2604" r:id="rId7"/>
    <p:sldId id="2612" r:id="rId8"/>
    <p:sldId id="2605" r:id="rId9"/>
    <p:sldId id="2606" r:id="rId10"/>
    <p:sldId id="2609" r:id="rId11"/>
    <p:sldId id="2611" r:id="rId12"/>
    <p:sldId id="2607" r:id="rId13"/>
    <p:sldId id="261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5AFC2"/>
    <a:srgbClr val="5DAAB0"/>
    <a:srgbClr val="3B7579"/>
    <a:srgbClr val="AAD3D6"/>
    <a:srgbClr val="418287"/>
    <a:srgbClr val="DFE3E9"/>
    <a:srgbClr val="1F1F26"/>
    <a:srgbClr val="D6DBE2"/>
    <a:srgbClr val="CCD2DA"/>
    <a:srgbClr val="BBC3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5280" autoAdjust="0"/>
  </p:normalViewPr>
  <p:slideViewPr>
    <p:cSldViewPr snapToGrid="0" snapToObjects="1" showGuides="1">
      <p:cViewPr varScale="1">
        <p:scale>
          <a:sx n="114" d="100"/>
          <a:sy n="114" d="100"/>
        </p:scale>
        <p:origin x="414" y="84"/>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1/28/2022</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e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1/28/2022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a:lstStyle/>
          <a:p>
            <a:r>
              <a:rPr lang="en-US"/>
              <a:t>Click icon to add picture</a:t>
            </a:r>
            <a:endParaRPr lang="en-US"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200" y="4769283"/>
            <a:ext cx="9575801"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1" y="5807016"/>
            <a:ext cx="9575800"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6" y="4431738"/>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654086" y="2007075"/>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0" y="2445270"/>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a:lstStyle/>
          <a:p>
            <a:r>
              <a:rPr lang="en-US" noProof="0"/>
              <a:t>Click icon to add picture</a:t>
            </a:r>
            <a:endParaRPr lang="en-US" noProof="0" dirty="0"/>
          </a:p>
        </p:txBody>
      </p:sp>
      <p:sp>
        <p:nvSpPr>
          <p:cNvPr id="3" name="Rectangle 2" title="Decorative"/>
          <p:cNvSpPr/>
          <p:nvPr userDrawn="1"/>
        </p:nvSpPr>
        <p:spPr>
          <a:xfrm>
            <a:off x="391297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380642" y="879310"/>
            <a:ext cx="6369398"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380642" y="1955755"/>
            <a:ext cx="6369398"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380642" y="3032200"/>
            <a:ext cx="6369398"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380642" y="4108645"/>
            <a:ext cx="6369398"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380642" y="5185090"/>
            <a:ext cx="6369398"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4169585" y="87931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4169585" y="195575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4169585" y="303220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4169585" y="410864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4169585" y="518509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anchor="b"/>
          <a:lstStyle>
            <a:lvl1pPr algn="l">
              <a:defRPr>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a:noAutofit/>
          </a:bodyPr>
          <a:lstStyle>
            <a:lvl1pPr marL="0" indent="0" algn="l">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anchor="b">
            <a:normAutofit/>
          </a:bodyPr>
          <a:lstStyle>
            <a:lvl1pPr marL="0" indent="0" algn="l">
              <a:buNone/>
              <a:defRPr sz="1600" b="1">
                <a:latin typeface="+mj-lt"/>
                <a:cs typeface="Arial" panose="020B0604020202020204" pitchFamily="34" charset="0"/>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a:normAutofit/>
          </a:bodyPr>
          <a:lstStyle>
            <a:lvl1pPr>
              <a:defRPr sz="800"/>
            </a:lvl1pPr>
          </a:lstStyle>
          <a:p>
            <a:r>
              <a:rPr lang="en-US"/>
              <a:t>Click icon to add picture</a:t>
            </a:r>
            <a:endParaRPr lang="en-US"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a:normAutofit/>
          </a:bodyPr>
          <a:lstStyle>
            <a:lvl1pPr>
              <a:defRPr sz="1400"/>
            </a:lvl1pPr>
            <a:lvl2pPr>
              <a:defRPr sz="1200"/>
            </a:lvl2pPr>
            <a:lvl3pPr>
              <a:defRPr sz="110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a:lstStyle/>
          <a:p>
            <a:r>
              <a:rPr lang="en-US"/>
              <a:t>Click icon to add picture</a:t>
            </a:r>
            <a:endParaRPr lang="en-US"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anchor="t">
            <a:normAutofit/>
          </a:bodyPr>
          <a:lstStyle>
            <a:lvl1pPr algn="l">
              <a:defRPr sz="4000">
                <a:solidFill>
                  <a:schemeClr val="bg1"/>
                </a:solidFill>
                <a:latin typeface="+mj-lt"/>
              </a:defRPr>
            </a:lvl1pPr>
          </a:lstStyle>
          <a:p>
            <a:r>
              <a:rPr lang="en-US"/>
              <a:t>Click to edit Master title style</a:t>
            </a: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anchor="t">
            <a:normAutofit/>
          </a:bodyPr>
          <a:lstStyle>
            <a:lvl1pPr algn="l">
              <a:defRPr sz="4000">
                <a:solidFill>
                  <a:schemeClr val="tx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a:lstStyle/>
          <a:p>
            <a:r>
              <a:rPr lang="en-US"/>
              <a:t>Click icon to add picture</a:t>
            </a:r>
            <a:endParaRPr lang="en-US"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anchor="ctr">
            <a:normAutofit/>
          </a:bodyPr>
          <a:lstStyle>
            <a:lvl1pPr algn="l">
              <a:defRPr sz="4000">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1629297"/>
            <a:ext cx="6096001" cy="5228704"/>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1629297"/>
            <a:ext cx="6096001" cy="5228703"/>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77606" y="299260"/>
            <a:ext cx="10437707" cy="881590"/>
          </a:xfrm>
        </p:spPr>
        <p:txBody>
          <a:bodyPr lIns="0" anchor="t">
            <a:normAutofit/>
          </a:bodyPr>
          <a:lstStyle>
            <a:lvl1pPr algn="ctr">
              <a:defRPr sz="4000">
                <a:solidFill>
                  <a:schemeClr val="tx1"/>
                </a:solidFill>
                <a:latin typeface="+mj-lt"/>
              </a:defRPr>
            </a:lvl1pPr>
          </a:lstStyle>
          <a:p>
            <a:r>
              <a:rPr lang="en-US" dirty="0"/>
              <a:t>Click to edit Master title style</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143334"/>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1629297"/>
            <a:ext cx="6096001" cy="5228704"/>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1629297"/>
            <a:ext cx="6096001" cy="5228703"/>
          </a:xfrm>
          <a:prstGeom prst="rect">
            <a:avLst/>
          </a:prstGeom>
          <a:solidFill>
            <a:srgbClr val="D5AFC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solidFill>
                <a:schemeClr val="tx1"/>
              </a:solidFill>
            </a:endParaRP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257695" y="1837435"/>
            <a:ext cx="5544589"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475615" y="1837434"/>
            <a:ext cx="5386647" cy="382749"/>
          </a:xfrm>
        </p:spPr>
        <p:txBody>
          <a:bodyPr vert="horz" lIns="0" tIns="45720" rIns="91440" bIns="45720" rtlCol="0" anchor="b">
            <a:normAutofit/>
          </a:bodyPr>
          <a:lstStyle>
            <a:lvl1pPr marL="0" indent="0">
              <a:buNone/>
              <a:defRPr lang="en-US" sz="1600" b="1" dirty="0">
                <a:solidFill>
                  <a:schemeClr val="tx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257695" y="2428323"/>
            <a:ext cx="5453149" cy="4130418"/>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475615" y="2428323"/>
            <a:ext cx="5386647" cy="4130417"/>
          </a:xfrm>
        </p:spPr>
        <p:txBody>
          <a:bodyPr lIns="0" tIns="72000">
            <a:normAutofit/>
          </a:bodyPr>
          <a:lstStyle>
            <a:lvl1pPr>
              <a:defRPr sz="1400">
                <a:solidFill>
                  <a:schemeClr val="tx1"/>
                </a:solidFill>
              </a:defRPr>
            </a:lvl1pPr>
            <a:lvl2pPr>
              <a:defRPr sz="1200">
                <a:solidFill>
                  <a:schemeClr val="tx1"/>
                </a:solidFill>
              </a:defRPr>
            </a:lvl2pPr>
            <a:lvl3pPr>
              <a:defRPr sz="1100">
                <a:solidFill>
                  <a:schemeClr val="tx1"/>
                </a:solidFill>
              </a:defRPr>
            </a:lvl3pPr>
            <a:lvl4pPr>
              <a:defRPr sz="1050">
                <a:solidFill>
                  <a:schemeClr val="tx1"/>
                </a:solidFill>
              </a:defRPr>
            </a:lvl4pPr>
            <a:lvl5pPr>
              <a:defRPr sz="105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77606" y="299260"/>
            <a:ext cx="10437707" cy="881590"/>
          </a:xfrm>
        </p:spPr>
        <p:txBody>
          <a:bodyPr lIns="0" anchor="t">
            <a:normAutofit/>
          </a:bodyPr>
          <a:lstStyle>
            <a:lvl1pPr algn="ctr">
              <a:defRPr sz="4000">
                <a:solidFill>
                  <a:schemeClr val="tx1"/>
                </a:solidFill>
                <a:latin typeface="+mj-lt"/>
              </a:defRPr>
            </a:lvl1pPr>
          </a:lstStyle>
          <a:p>
            <a:r>
              <a:rPr lang="en-US" dirty="0"/>
              <a:t>Click to edit Master title style</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143334"/>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07766769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257695" y="1837435"/>
            <a:ext cx="5544589" cy="382749"/>
          </a:xfrm>
        </p:spPr>
        <p:txBody>
          <a:bodyPr lIns="0" anchor="b">
            <a:noAutofit/>
          </a:bodyPr>
          <a:lstStyle>
            <a:lvl1pPr marL="0" indent="0">
              <a:buNone/>
              <a:defRPr sz="20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475615" y="1837434"/>
            <a:ext cx="5386647" cy="382749"/>
          </a:xfrm>
        </p:spPr>
        <p:txBody>
          <a:bodyPr vert="horz" lIns="0" tIns="45720" rIns="91440" bIns="45720" rtlCol="0" anchor="b">
            <a:normAutofit/>
          </a:bodyPr>
          <a:lstStyle>
            <a:lvl1pPr marL="0" indent="0">
              <a:buNone/>
              <a:defRPr lang="en-US" sz="2000" b="1" dirty="0">
                <a:solidFill>
                  <a:schemeClr val="tx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257695" y="2428323"/>
            <a:ext cx="5453149" cy="4130418"/>
          </a:xfrm>
        </p:spPr>
        <p:txBody>
          <a:bodyPr lIns="0" tIns="72000">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475615" y="2428323"/>
            <a:ext cx="5386647" cy="4130417"/>
          </a:xfrm>
        </p:spPr>
        <p:txBody>
          <a:bodyPr lIns="0" tIns="72000">
            <a:normAutofit/>
          </a:bodyPr>
          <a:lstStyle>
            <a:lvl1pPr>
              <a:defRPr sz="1600">
                <a:solidFill>
                  <a:schemeClr val="tx1"/>
                </a:solidFill>
              </a:defRPr>
            </a:lvl1pPr>
            <a:lvl2pPr>
              <a:defRPr sz="1400">
                <a:solidFill>
                  <a:schemeClr val="tx1"/>
                </a:solidFill>
              </a:defRPr>
            </a:lvl2pPr>
            <a:lvl3pPr>
              <a:defRPr sz="1200">
                <a:solidFill>
                  <a:schemeClr val="tx1"/>
                </a:solidFill>
              </a:defRPr>
            </a:lvl3pPr>
            <a:lvl4pPr>
              <a:defRPr sz="1100">
                <a:solidFill>
                  <a:schemeClr val="tx1"/>
                </a:solidFill>
              </a:defRPr>
            </a:lvl4pPr>
            <a:lvl5pPr>
              <a:defRPr sz="11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77606" y="299260"/>
            <a:ext cx="10437707" cy="881590"/>
          </a:xfrm>
        </p:spPr>
        <p:txBody>
          <a:bodyPr lIns="0" anchor="t">
            <a:normAutofit/>
          </a:bodyPr>
          <a:lstStyle>
            <a:lvl1pPr algn="ctr">
              <a:defRPr sz="4000">
                <a:solidFill>
                  <a:schemeClr val="tx1"/>
                </a:solidFill>
                <a:latin typeface="+mj-lt"/>
              </a:defRPr>
            </a:lvl1pPr>
          </a:lstStyle>
          <a:p>
            <a:r>
              <a:rPr lang="en-US" dirty="0"/>
              <a:t>Click to edit Master title style</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143334"/>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5953339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8496472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97081059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a:lstStyle/>
          <a:p>
            <a:r>
              <a:rPr lang="en-US"/>
              <a:t>Click icon to add picture</a:t>
            </a:r>
            <a:endParaRPr lang="en-US"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anchor="t"/>
          <a:lstStyle>
            <a:lvl1pPr algn="l">
              <a:defRPr>
                <a:latin typeface="+mj-lt"/>
              </a:defRPr>
            </a:lvl1pPr>
          </a:lstStyle>
          <a:p>
            <a:r>
              <a:rPr lang="en-US" dirty="0"/>
              <a:t>Click to </a:t>
            </a:r>
            <a:br>
              <a:rPr lang="en-US" dirty="0"/>
            </a:br>
            <a:r>
              <a:rPr lang="en-US"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21740742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99722714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a:noAutofit/>
          </a:bodyPr>
          <a:lstStyle>
            <a:lvl1pPr marL="0" indent="0" algn="ctr">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anchor="b"/>
          <a:lstStyle>
            <a:lvl1pPr algn="ctr">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583128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anchor="b">
            <a:noAutofit/>
          </a:bodyPr>
          <a:lstStyle>
            <a:lvl1pPr algn="l">
              <a:defRPr sz="5000" b="1">
                <a:solidFill>
                  <a:schemeClr val="bg1"/>
                </a:solidFill>
                <a:latin typeface="+mj-lt"/>
              </a:defRPr>
            </a:lvl1pPr>
          </a:lstStyle>
          <a:p>
            <a:r>
              <a:rPr lang="en-US"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anchor="t"/>
          <a:lstStyle>
            <a:lvl1pPr algn="l">
              <a:defRPr>
                <a:solidFill>
                  <a:schemeClr val="bg1"/>
                </a:solidFill>
                <a:latin typeface="+mj-lt"/>
              </a:defRPr>
            </a:lvl1pPr>
          </a:lstStyle>
          <a:p>
            <a:r>
              <a:rPr lang="en-US" dirty="0"/>
              <a:t>Click to </a:t>
            </a:r>
            <a:br>
              <a:rPr lang="en-US" dirty="0"/>
            </a:br>
            <a:r>
              <a:rPr lang="en-US"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anchor="t">
            <a:normAutofit/>
          </a:bodyPr>
          <a:lstStyle>
            <a:lvl1pPr marL="0" indent="0">
              <a:buNone/>
              <a:defRPr sz="16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a:normAutofit/>
          </a:bodyPr>
          <a:lstStyle>
            <a:lvl1pPr algn="ctr">
              <a:defRPr sz="4000">
                <a:solidFill>
                  <a:schemeClr val="bg1"/>
                </a:solidFill>
                <a:latin typeface="+mj-lt"/>
              </a:defRPr>
            </a:lvl1p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Tree>
    <p:extLst>
      <p:ext uri="{BB962C8B-B14F-4D97-AF65-F5344CB8AC3E}">
        <p14:creationId xmlns:p14="http://schemas.microsoft.com/office/powerpoint/2010/main" val="263202713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5974026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95594173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61472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212595410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08438919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33825820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713661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anchor="t">
            <a:noAutofit/>
          </a:bodyPr>
          <a:lstStyle>
            <a:lvl1pPr algn="ct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00179706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26337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a:r>
              <a:rPr lang="en-US"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a:r>
              <a:rPr lang="en-US"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a:r>
              <a:rPr lang="en-US"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solidFill>
                  <a:schemeClr val="bg1"/>
                </a:solidFill>
              </a:defRPr>
            </a:lvl1pPr>
          </a:lstStyle>
          <a:p>
            <a:r>
              <a:rPr lang="en-US" noProof="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lvl1pPr>
          </a:lstStyle>
          <a:p>
            <a:r>
              <a:rPr lang="en-US" noProof="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anchor="b"/>
          <a:lstStyle>
            <a:lvl1pPr>
              <a:defRPr b="1"/>
            </a:lvl1pPr>
          </a:lstStyle>
          <a:p>
            <a:r>
              <a:rPr lang="en-US" noProof="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a:lstStyle>
            <a:lvl1pPr algn="ctr">
              <a:defRPr>
                <a:solidFill>
                  <a:schemeClr val="bg1"/>
                </a:solidFill>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a:lstStyle>
            <a:lvl1pPr algn="ctr">
              <a:defRPr>
                <a:solidFill>
                  <a:schemeClr val="tx2"/>
                </a:solidFill>
              </a:defRPr>
            </a:lvl1pPr>
          </a:lstStyle>
          <a:p>
            <a:r>
              <a:rPr lang="en-US"/>
              <a:t>Click to edit Master title style</a:t>
            </a:r>
            <a:endParaRPr lang="en-US"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3331175097"/>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a:lstStyle/>
          <a:p>
            <a:r>
              <a:rPr lang="en-US" noProof="0"/>
              <a:t>Click icon to add chart</a:t>
            </a:r>
            <a:endParaRPr lang="en-US"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p>
            <a:r>
              <a:rPr lang="en-US" noProof="0"/>
              <a:t>Click icon to add chart</a:t>
            </a:r>
            <a:endParaRPr lang="en-US"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a:lstStyle/>
          <a:p>
            <a:r>
              <a:rPr lang="en-US" noProof="0"/>
              <a:t>Click icon to add chart</a:t>
            </a:r>
            <a:endParaRPr lang="en-US"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a:lstStyle/>
          <a:p>
            <a:r>
              <a:rPr lang="en-US" noProof="0"/>
              <a:t>Click icon to add chart</a:t>
            </a:r>
            <a:endParaRPr lang="en-US"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anchor="b"/>
          <a:lstStyle>
            <a:lvl1pPr algn="ctr">
              <a:defRPr/>
            </a:lvl1pPr>
          </a:lstStyle>
          <a:p>
            <a:r>
              <a:rPr lang="en-US"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a:lstStyle/>
          <a:p>
            <a:r>
              <a:rPr lang="en-US"/>
              <a:t>Click icon to add table</a:t>
            </a:r>
            <a:endParaRPr lang="en-US" dirty="0"/>
          </a:p>
        </p:txBody>
      </p:sp>
    </p:spTree>
    <p:extLst>
      <p:ext uri="{BB962C8B-B14F-4D97-AF65-F5344CB8AC3E}">
        <p14:creationId xmlns:p14="http://schemas.microsoft.com/office/powerpoint/2010/main" val="85082984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a:lstStyle/>
          <a:p>
            <a:r>
              <a:rPr lang="en-US"/>
              <a:t>Click icon to add picture</a:t>
            </a:r>
            <a:endParaRPr lang="en-US"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a:lstStyle/>
          <a:p>
            <a:r>
              <a:rPr lang="en-US"/>
              <a:t>Click icon to add picture</a:t>
            </a:r>
            <a:endParaRPr lang="en-US"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theme" Target="../theme/theme1.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7" r:id="rId23"/>
    <p:sldLayoutId id="2147483758" r:id="rId24"/>
    <p:sldLayoutId id="2147483751" r:id="rId25"/>
    <p:sldLayoutId id="2147483704" r:id="rId26"/>
    <p:sldLayoutId id="2147483702" r:id="rId27"/>
    <p:sldLayoutId id="2147483713" r:id="rId28"/>
    <p:sldLayoutId id="2147483714" r:id="rId29"/>
    <p:sldLayoutId id="2147483715" r:id="rId30"/>
    <p:sldLayoutId id="2147483695" r:id="rId31"/>
    <p:sldLayoutId id="2147483730" r:id="rId32"/>
    <p:sldLayoutId id="2147483698" r:id="rId33"/>
    <p:sldLayoutId id="2147483731" r:id="rId34"/>
    <p:sldLayoutId id="2147483699" r:id="rId35"/>
    <p:sldLayoutId id="2147483732" r:id="rId36"/>
    <p:sldLayoutId id="2147483739" r:id="rId37"/>
    <p:sldLayoutId id="2147483740" r:id="rId38"/>
    <p:sldLayoutId id="2147483700" r:id="rId39"/>
    <p:sldLayoutId id="2147483741" r:id="rId40"/>
    <p:sldLayoutId id="2147483742" r:id="rId41"/>
    <p:sldLayoutId id="2147483696" r:id="rId42"/>
    <p:sldLayoutId id="2147483743" r:id="rId43"/>
    <p:sldLayoutId id="2147483744" r:id="rId44"/>
    <p:sldLayoutId id="2147483745" r:id="rId45"/>
    <p:sldLayoutId id="2147483705" r:id="rId46"/>
    <p:sldLayoutId id="2147483746" r:id="rId47"/>
    <p:sldLayoutId id="2147483687" r:id="rId48"/>
    <p:sldLayoutId id="2147483719" r:id="rId49"/>
    <p:sldLayoutId id="2147483720" r:id="rId50"/>
    <p:sldLayoutId id="2147483718" r:id="rId51"/>
    <p:sldLayoutId id="2147483721" r:id="rId52"/>
    <p:sldLayoutId id="2147483716" r:id="rId53"/>
    <p:sldLayoutId id="2147483722" r:id="rId54"/>
    <p:sldLayoutId id="2147483723" r:id="rId55"/>
    <p:sldLayoutId id="2147483753" r:id="rId56"/>
    <p:sldLayoutId id="2147483754" r:id="rId57"/>
    <p:sldLayoutId id="2147483755" r:id="rId58"/>
    <p:sldLayoutId id="2147483756" r:id="rId59"/>
    <p:sldLayoutId id="2147483725" r:id="rId60"/>
    <p:sldLayoutId id="2147483726" r:id="rId61"/>
    <p:sldLayoutId id="2147483675" r:id="rId62"/>
    <p:sldLayoutId id="2147483677" r:id="rId63"/>
    <p:sldLayoutId id="2147483729" r:id="rId64"/>
    <p:sldLayoutId id="2147483747" r:id="rId65"/>
    <p:sldLayoutId id="2147483728" r:id="rId66"/>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jpe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hyperlink" Target="http://cseweb.ucsd.edu/~jmcauley/pdfs/emnlp19a.pdf" TargetMode="External"/><Relationship Id="rId2" Type="http://schemas.openxmlformats.org/officeDocument/2006/relationships/hyperlink" Target="https://nijianmo.github.io/amazon/index.html" TargetMode="External"/><Relationship Id="rId1" Type="http://schemas.openxmlformats.org/officeDocument/2006/relationships/slideLayout" Target="../slideLayouts/slideLayout24.xml"/><Relationship Id="rId5" Type="http://schemas.openxmlformats.org/officeDocument/2006/relationships/hyperlink" Target="https://newscatcherapi.com/blog/spacy-vs-nltk-text-normalization-comparison-with-code-examples" TargetMode="External"/><Relationship Id="rId4" Type="http://schemas.openxmlformats.org/officeDocument/2006/relationships/hyperlink" Target="https://seaborn.pydata.org/examples/structured_heatmap.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jpe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hyperlink" Target="http://jmcauley.ucsd.edu/data/amazon/" TargetMode="Externa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hyperlink" Target="http://www.amazon.com/dp/0000013714" TargetMode="External"/><Relationship Id="rId2" Type="http://schemas.openxmlformats.org/officeDocument/2006/relationships/hyperlink" Target="http://www.amazon.com/gp/cdp/member-reviews/A2SUAM1J3GNN3B" TargetMode="External"/><Relationship Id="rId1" Type="http://schemas.openxmlformats.org/officeDocument/2006/relationships/slideLayout" Target="../slideLayouts/slideLayout23.xml"/><Relationship Id="rId5" Type="http://schemas.openxmlformats.org/officeDocument/2006/relationships/image" Target="../media/image3.png"/><Relationship Id="rId4" Type="http://schemas.openxmlformats.org/officeDocument/2006/relationships/hyperlink" Target="http://www.amazon.com/dp/0000031852"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2"/>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38200" y="4744221"/>
            <a:ext cx="10897999" cy="891250"/>
          </a:xfrm>
          <a:prstGeom prst="rect">
            <a:avLst/>
          </a:prstGeom>
        </p:spPr>
        <p:txBody>
          <a:bodyPr anchor="t">
            <a:normAutofit/>
          </a:bodyPr>
          <a:lstStyle/>
          <a:p>
            <a:r>
              <a:rPr lang="en-US" dirty="0"/>
              <a:t>Amazon Phone Reviews Rating Analysis</a:t>
            </a: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838200" y="5818231"/>
            <a:ext cx="11353800" cy="716793"/>
          </a:xfrm>
          <a:prstGeom prst="rect">
            <a:avLst/>
          </a:prstGeom>
        </p:spPr>
        <p:txBody>
          <a:bodyPr>
            <a:noAutofit/>
          </a:bodyPr>
          <a:lstStyle/>
          <a:p>
            <a:r>
              <a:rPr lang="en-US" b="1" dirty="0"/>
              <a:t>Oana Damian</a:t>
            </a:r>
          </a:p>
          <a:p>
            <a:r>
              <a:rPr lang="en-US" b="1" dirty="0"/>
              <a:t>Machine Learning | Fall 2021 |  CSML1010-007-B-F21 | Project Milestone 4 – Presentations</a:t>
            </a:r>
          </a:p>
        </p:txBody>
      </p:sp>
    </p:spTree>
    <p:extLst>
      <p:ext uri="{BB962C8B-B14F-4D97-AF65-F5344CB8AC3E}">
        <p14:creationId xmlns:p14="http://schemas.microsoft.com/office/powerpoint/2010/main" val="79592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38F09D-3C56-45BE-92AD-45823DA59E77}"/>
              </a:ext>
            </a:extLst>
          </p:cNvPr>
          <p:cNvSpPr>
            <a:spLocks noGrp="1"/>
          </p:cNvSpPr>
          <p:nvPr>
            <p:ph type="body" sz="quarter" idx="12"/>
          </p:nvPr>
        </p:nvSpPr>
        <p:spPr>
          <a:xfrm>
            <a:off x="257695" y="1578643"/>
            <a:ext cx="5838305" cy="382749"/>
          </a:xfrm>
        </p:spPr>
        <p:txBody>
          <a:bodyPr/>
          <a:lstStyle/>
          <a:p>
            <a:r>
              <a:rPr lang="en-US" dirty="0"/>
              <a:t>Logistic regression – in sample results</a:t>
            </a:r>
            <a:endParaRPr lang="en-CA" dirty="0"/>
          </a:p>
        </p:txBody>
      </p:sp>
      <p:sp>
        <p:nvSpPr>
          <p:cNvPr id="3" name="Text Placeholder 2">
            <a:extLst>
              <a:ext uri="{FF2B5EF4-FFF2-40B4-BE49-F238E27FC236}">
                <a16:creationId xmlns:a16="http://schemas.microsoft.com/office/drawing/2014/main" id="{A934A2FA-29E6-4307-8454-4257D8BE51C9}"/>
              </a:ext>
            </a:extLst>
          </p:cNvPr>
          <p:cNvSpPr>
            <a:spLocks noGrp="1"/>
          </p:cNvSpPr>
          <p:nvPr>
            <p:ph type="body" sz="quarter" idx="14"/>
          </p:nvPr>
        </p:nvSpPr>
        <p:spPr>
          <a:xfrm>
            <a:off x="6475615" y="1578642"/>
            <a:ext cx="5386647" cy="382749"/>
          </a:xfrm>
        </p:spPr>
        <p:txBody>
          <a:bodyPr/>
          <a:lstStyle/>
          <a:p>
            <a:r>
              <a:rPr lang="en-US" dirty="0"/>
              <a:t>Random forest - in sample results</a:t>
            </a:r>
            <a:endParaRPr lang="en-CA" dirty="0"/>
          </a:p>
        </p:txBody>
      </p:sp>
      <p:sp>
        <p:nvSpPr>
          <p:cNvPr id="4" name="Text Placeholder 3">
            <a:extLst>
              <a:ext uri="{FF2B5EF4-FFF2-40B4-BE49-F238E27FC236}">
                <a16:creationId xmlns:a16="http://schemas.microsoft.com/office/drawing/2014/main" id="{0ED35905-AE4A-4E20-860D-D4E443668127}"/>
              </a:ext>
            </a:extLst>
          </p:cNvPr>
          <p:cNvSpPr>
            <a:spLocks noGrp="1"/>
          </p:cNvSpPr>
          <p:nvPr>
            <p:ph type="body" sz="quarter" idx="15"/>
          </p:nvPr>
        </p:nvSpPr>
        <p:spPr>
          <a:xfrm>
            <a:off x="263237" y="1994477"/>
            <a:ext cx="5517403" cy="4233937"/>
          </a:xfrm>
        </p:spPr>
        <p:txBody>
          <a:bodyPr>
            <a:normAutofit/>
          </a:bodyPr>
          <a:lstStyle/>
          <a:p>
            <a:pPr>
              <a:lnSpc>
                <a:spcPct val="100000"/>
              </a:lnSpc>
              <a:spcBef>
                <a:spcPts val="0"/>
              </a:spcBef>
            </a:pPr>
            <a:r>
              <a:rPr lang="en-CA" sz="1400" b="1" dirty="0">
                <a:effectLst/>
                <a:ea typeface="Arial" panose="020B0604020202020204" pitchFamily="34" charset="0"/>
              </a:rPr>
              <a:t>Precision: [0.88   0.76   0.79    0.72    0.95]</a:t>
            </a:r>
          </a:p>
          <a:p>
            <a:pPr>
              <a:lnSpc>
                <a:spcPct val="100000"/>
              </a:lnSpc>
              <a:spcBef>
                <a:spcPts val="0"/>
              </a:spcBef>
            </a:pPr>
            <a:r>
              <a:rPr lang="en-CA" sz="1400" b="1" dirty="0">
                <a:effectLst/>
                <a:ea typeface="Arial" panose="020B0604020202020204" pitchFamily="34" charset="0"/>
              </a:rPr>
              <a:t>Recall: [0.91    0.95    0.91     0.83     0.82  ]</a:t>
            </a:r>
          </a:p>
          <a:p>
            <a:pPr>
              <a:lnSpc>
                <a:spcPct val="100000"/>
              </a:lnSpc>
              <a:spcBef>
                <a:spcPts val="0"/>
              </a:spcBef>
            </a:pPr>
            <a:r>
              <a:rPr lang="en-CA" sz="1400" b="1" dirty="0"/>
              <a:t>Top 30 important words</a:t>
            </a:r>
          </a:p>
        </p:txBody>
      </p:sp>
      <p:sp>
        <p:nvSpPr>
          <p:cNvPr id="5" name="Text Placeholder 4">
            <a:extLst>
              <a:ext uri="{FF2B5EF4-FFF2-40B4-BE49-F238E27FC236}">
                <a16:creationId xmlns:a16="http://schemas.microsoft.com/office/drawing/2014/main" id="{B5ADF56D-849F-46EF-99BA-23F90CA0D3CC}"/>
              </a:ext>
            </a:extLst>
          </p:cNvPr>
          <p:cNvSpPr>
            <a:spLocks noGrp="1"/>
          </p:cNvSpPr>
          <p:nvPr>
            <p:ph type="body" sz="quarter" idx="16"/>
          </p:nvPr>
        </p:nvSpPr>
        <p:spPr>
          <a:xfrm>
            <a:off x="6411361" y="1994479"/>
            <a:ext cx="5386647" cy="4130417"/>
          </a:xfrm>
        </p:spPr>
        <p:txBody>
          <a:bodyPr>
            <a:normAutofit/>
          </a:bodyPr>
          <a:lstStyle/>
          <a:p>
            <a:pPr>
              <a:lnSpc>
                <a:spcPct val="100000"/>
              </a:lnSpc>
              <a:spcBef>
                <a:spcPts val="0"/>
              </a:spcBef>
            </a:pPr>
            <a:r>
              <a:rPr lang="en-CA" sz="1400" b="1" dirty="0">
                <a:effectLst/>
                <a:ea typeface="Arial" panose="020B0604020202020204" pitchFamily="34" charset="0"/>
              </a:rPr>
              <a:t>Precision: [0.98  1.         1.         1.      0.62]</a:t>
            </a:r>
          </a:p>
          <a:p>
            <a:pPr>
              <a:lnSpc>
                <a:spcPct val="100000"/>
              </a:lnSpc>
              <a:spcBef>
                <a:spcPts val="0"/>
              </a:spcBef>
            </a:pPr>
            <a:r>
              <a:rPr lang="en-CA" sz="1400" b="1" dirty="0">
                <a:effectLst/>
                <a:ea typeface="Arial" panose="020B0604020202020204" pitchFamily="34" charset="0"/>
              </a:rPr>
              <a:t>Recall: [0.62   0.38    0.36     0.30     1.        ]</a:t>
            </a:r>
          </a:p>
          <a:p>
            <a:pPr>
              <a:lnSpc>
                <a:spcPct val="100000"/>
              </a:lnSpc>
              <a:spcBef>
                <a:spcPts val="0"/>
              </a:spcBef>
            </a:pPr>
            <a:r>
              <a:rPr lang="en-CA" sz="1400" b="1" dirty="0"/>
              <a:t>Top 30 important words</a:t>
            </a:r>
          </a:p>
          <a:p>
            <a:pPr>
              <a:lnSpc>
                <a:spcPct val="100000"/>
              </a:lnSpc>
              <a:spcBef>
                <a:spcPts val="0"/>
              </a:spcBef>
            </a:pPr>
            <a:endParaRPr lang="en-CA" sz="1400" b="1" dirty="0"/>
          </a:p>
        </p:txBody>
      </p:sp>
      <p:sp>
        <p:nvSpPr>
          <p:cNvPr id="6" name="Title 5">
            <a:extLst>
              <a:ext uri="{FF2B5EF4-FFF2-40B4-BE49-F238E27FC236}">
                <a16:creationId xmlns:a16="http://schemas.microsoft.com/office/drawing/2014/main" id="{36E2DB8C-6FA1-480B-B7E0-B14267047E1F}"/>
              </a:ext>
            </a:extLst>
          </p:cNvPr>
          <p:cNvSpPr>
            <a:spLocks noGrp="1"/>
          </p:cNvSpPr>
          <p:nvPr>
            <p:ph type="title"/>
          </p:nvPr>
        </p:nvSpPr>
        <p:spPr/>
        <p:txBody>
          <a:bodyPr>
            <a:normAutofit/>
          </a:bodyPr>
          <a:lstStyle/>
          <a:p>
            <a:r>
              <a:rPr lang="en-US" dirty="0"/>
              <a:t>3. </a:t>
            </a:r>
            <a:r>
              <a:rPr lang="en-US" sz="4000" b="1" dirty="0"/>
              <a:t>Predicting the overall score using review text</a:t>
            </a:r>
            <a:r>
              <a:rPr lang="en-US" dirty="0"/>
              <a:t>(2/4)</a:t>
            </a:r>
            <a:endParaRPr lang="en-CA" dirty="0"/>
          </a:p>
        </p:txBody>
      </p:sp>
      <p:pic>
        <p:nvPicPr>
          <p:cNvPr id="10" name="Picture 9">
            <a:extLst>
              <a:ext uri="{FF2B5EF4-FFF2-40B4-BE49-F238E27FC236}">
                <a16:creationId xmlns:a16="http://schemas.microsoft.com/office/drawing/2014/main" id="{0A26D02A-7104-44F5-8E0D-4EDF816E25FC}"/>
              </a:ext>
            </a:extLst>
          </p:cNvPr>
          <p:cNvPicPr>
            <a:picLocks noChangeAspect="1"/>
          </p:cNvPicPr>
          <p:nvPr/>
        </p:nvPicPr>
        <p:blipFill>
          <a:blip r:embed="rId2"/>
          <a:stretch>
            <a:fillRect/>
          </a:stretch>
        </p:blipFill>
        <p:spPr>
          <a:xfrm>
            <a:off x="9547181" y="1961391"/>
            <a:ext cx="2566825" cy="3957749"/>
          </a:xfrm>
          <a:prstGeom prst="rect">
            <a:avLst/>
          </a:prstGeom>
        </p:spPr>
      </p:pic>
      <p:pic>
        <p:nvPicPr>
          <p:cNvPr id="12" name="Picture 11">
            <a:extLst>
              <a:ext uri="{FF2B5EF4-FFF2-40B4-BE49-F238E27FC236}">
                <a16:creationId xmlns:a16="http://schemas.microsoft.com/office/drawing/2014/main" id="{EBC21D1D-F791-4296-9CBA-86F4F1D1FDA4}"/>
              </a:ext>
            </a:extLst>
          </p:cNvPr>
          <p:cNvPicPr>
            <a:picLocks noChangeAspect="1"/>
          </p:cNvPicPr>
          <p:nvPr/>
        </p:nvPicPr>
        <p:blipFill>
          <a:blip r:embed="rId3"/>
          <a:stretch>
            <a:fillRect/>
          </a:stretch>
        </p:blipFill>
        <p:spPr>
          <a:xfrm>
            <a:off x="3474091" y="1951346"/>
            <a:ext cx="2685526" cy="4173550"/>
          </a:xfrm>
          <a:prstGeom prst="rect">
            <a:avLst/>
          </a:prstGeom>
        </p:spPr>
      </p:pic>
      <p:sp>
        <p:nvSpPr>
          <p:cNvPr id="13" name="TextBox 12">
            <a:extLst>
              <a:ext uri="{FF2B5EF4-FFF2-40B4-BE49-F238E27FC236}">
                <a16:creationId xmlns:a16="http://schemas.microsoft.com/office/drawing/2014/main" id="{71A7A018-83D8-4FC6-9F4F-CCABABE78233}"/>
              </a:ext>
            </a:extLst>
          </p:cNvPr>
          <p:cNvSpPr txBox="1"/>
          <p:nvPr/>
        </p:nvSpPr>
        <p:spPr>
          <a:xfrm>
            <a:off x="465825" y="6228414"/>
            <a:ext cx="11462937" cy="523220"/>
          </a:xfrm>
          <a:prstGeom prst="rect">
            <a:avLst/>
          </a:prstGeom>
          <a:noFill/>
        </p:spPr>
        <p:txBody>
          <a:bodyPr wrap="square" rtlCol="0">
            <a:spAutoFit/>
          </a:bodyPr>
          <a:lstStyle/>
          <a:p>
            <a:r>
              <a:rPr lang="en-CA" sz="1400" dirty="0"/>
              <a:t>Note: Due to time constraints we have not separated the data into a train and a test subsamples which poses challenges as the vocabulary in the train set  does not match exactly the vocabulary in the test set.</a:t>
            </a:r>
          </a:p>
        </p:txBody>
      </p:sp>
    </p:spTree>
    <p:extLst>
      <p:ext uri="{BB962C8B-B14F-4D97-AF65-F5344CB8AC3E}">
        <p14:creationId xmlns:p14="http://schemas.microsoft.com/office/powerpoint/2010/main" val="2733499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38F09D-3C56-45BE-92AD-45823DA59E77}"/>
              </a:ext>
            </a:extLst>
          </p:cNvPr>
          <p:cNvSpPr>
            <a:spLocks noGrp="1"/>
          </p:cNvSpPr>
          <p:nvPr>
            <p:ph type="body" sz="quarter" idx="12"/>
          </p:nvPr>
        </p:nvSpPr>
        <p:spPr>
          <a:xfrm>
            <a:off x="257695" y="1578643"/>
            <a:ext cx="3908863" cy="382749"/>
          </a:xfrm>
        </p:spPr>
        <p:txBody>
          <a:bodyPr/>
          <a:lstStyle/>
          <a:p>
            <a:r>
              <a:rPr lang="en-US" dirty="0"/>
              <a:t>LSTM</a:t>
            </a:r>
            <a:endParaRPr lang="en-US" sz="2000" b="1" dirty="0">
              <a:effectLst/>
              <a:ea typeface="Arial" panose="020B0604020202020204" pitchFamily="34" charset="0"/>
            </a:endParaRPr>
          </a:p>
        </p:txBody>
      </p:sp>
      <p:sp>
        <p:nvSpPr>
          <p:cNvPr id="3" name="Text Placeholder 2">
            <a:extLst>
              <a:ext uri="{FF2B5EF4-FFF2-40B4-BE49-F238E27FC236}">
                <a16:creationId xmlns:a16="http://schemas.microsoft.com/office/drawing/2014/main" id="{A934A2FA-29E6-4307-8454-4257D8BE51C9}"/>
              </a:ext>
            </a:extLst>
          </p:cNvPr>
          <p:cNvSpPr>
            <a:spLocks noGrp="1"/>
          </p:cNvSpPr>
          <p:nvPr>
            <p:ph type="body" sz="quarter" idx="14"/>
          </p:nvPr>
        </p:nvSpPr>
        <p:spPr>
          <a:xfrm>
            <a:off x="4287453" y="1549747"/>
            <a:ext cx="3504650" cy="382749"/>
          </a:xfrm>
        </p:spPr>
        <p:txBody>
          <a:bodyPr/>
          <a:lstStyle/>
          <a:p>
            <a:r>
              <a:rPr lang="en-US" dirty="0"/>
              <a:t>LSTM &amp; CNN</a:t>
            </a:r>
            <a:endParaRPr lang="en-US" sz="2000" b="1" dirty="0">
              <a:effectLst/>
              <a:ea typeface="Arial" panose="020B0604020202020204" pitchFamily="34" charset="0"/>
            </a:endParaRPr>
          </a:p>
        </p:txBody>
      </p:sp>
      <p:sp>
        <p:nvSpPr>
          <p:cNvPr id="4" name="Text Placeholder 3">
            <a:extLst>
              <a:ext uri="{FF2B5EF4-FFF2-40B4-BE49-F238E27FC236}">
                <a16:creationId xmlns:a16="http://schemas.microsoft.com/office/drawing/2014/main" id="{0ED35905-AE4A-4E20-860D-D4E443668127}"/>
              </a:ext>
            </a:extLst>
          </p:cNvPr>
          <p:cNvSpPr>
            <a:spLocks noGrp="1"/>
          </p:cNvSpPr>
          <p:nvPr>
            <p:ph type="body" sz="quarter" idx="15"/>
          </p:nvPr>
        </p:nvSpPr>
        <p:spPr>
          <a:xfrm>
            <a:off x="243814" y="2482547"/>
            <a:ext cx="3520757" cy="4130418"/>
          </a:xfrm>
        </p:spPr>
        <p:txBody>
          <a:bodyPr>
            <a:normAutofit/>
          </a:bodyPr>
          <a:lstStyle/>
          <a:p>
            <a:pPr marL="0" indent="0">
              <a:lnSpc>
                <a:spcPct val="100000"/>
              </a:lnSpc>
              <a:spcBef>
                <a:spcPts val="0"/>
              </a:spcBef>
              <a:buNone/>
            </a:pPr>
            <a:r>
              <a:rPr lang="en-US" sz="1200" b="1" dirty="0">
                <a:effectLst/>
                <a:ea typeface="Arial" panose="020B0604020202020204" pitchFamily="34" charset="0"/>
              </a:rPr>
              <a:t>Train on 2832 samples, validate on 1888 samples</a:t>
            </a:r>
          </a:p>
          <a:p>
            <a:pPr marL="0" indent="0">
              <a:lnSpc>
                <a:spcPct val="100000"/>
              </a:lnSpc>
              <a:spcBef>
                <a:spcPts val="0"/>
              </a:spcBef>
              <a:buNone/>
            </a:pPr>
            <a:r>
              <a:rPr lang="en-US" sz="1200" b="1" dirty="0">
                <a:effectLst/>
                <a:ea typeface="Arial" panose="020B0604020202020204" pitchFamily="34" charset="0"/>
              </a:rPr>
              <a:t>Epoch 1/3</a:t>
            </a:r>
          </a:p>
          <a:p>
            <a:pPr marL="0" indent="0">
              <a:lnSpc>
                <a:spcPct val="100000"/>
              </a:lnSpc>
              <a:spcBef>
                <a:spcPts val="0"/>
              </a:spcBef>
              <a:buNone/>
            </a:pPr>
            <a:r>
              <a:rPr lang="en-US" sz="1200" b="1" dirty="0">
                <a:effectLst/>
                <a:ea typeface="Arial" panose="020B0604020202020204" pitchFamily="34" charset="0"/>
              </a:rPr>
              <a:t>2832/2832 [==============================] - 4s 2ms/sample - loss: 0.6203 - accuracy: 0.6480 - </a:t>
            </a:r>
            <a:r>
              <a:rPr lang="en-US" sz="1200" b="1" dirty="0" err="1">
                <a:effectLst/>
                <a:ea typeface="Arial" panose="020B0604020202020204" pitchFamily="34" charset="0"/>
              </a:rPr>
              <a:t>val_loss</a:t>
            </a:r>
            <a:r>
              <a:rPr lang="en-US" sz="1200" b="1" dirty="0">
                <a:effectLst/>
                <a:ea typeface="Arial" panose="020B0604020202020204" pitchFamily="34" charset="0"/>
              </a:rPr>
              <a:t>: 0.5360 - </a:t>
            </a:r>
            <a:r>
              <a:rPr lang="en-US" sz="1200" b="1" dirty="0" err="1">
                <a:effectLst/>
                <a:ea typeface="Arial" panose="020B0604020202020204" pitchFamily="34" charset="0"/>
              </a:rPr>
              <a:t>val_accuracy</a:t>
            </a:r>
            <a:r>
              <a:rPr lang="en-US" sz="1200" b="1" dirty="0">
                <a:effectLst/>
                <a:ea typeface="Arial" panose="020B0604020202020204" pitchFamily="34" charset="0"/>
              </a:rPr>
              <a:t>: 0.7394</a:t>
            </a:r>
          </a:p>
          <a:p>
            <a:pPr marL="0" indent="0">
              <a:lnSpc>
                <a:spcPct val="100000"/>
              </a:lnSpc>
              <a:spcBef>
                <a:spcPts val="0"/>
              </a:spcBef>
              <a:buNone/>
            </a:pPr>
            <a:r>
              <a:rPr lang="en-US" sz="1200" b="1" dirty="0">
                <a:effectLst/>
                <a:ea typeface="Arial" panose="020B0604020202020204" pitchFamily="34" charset="0"/>
              </a:rPr>
              <a:t>Epoch 2/3</a:t>
            </a:r>
          </a:p>
          <a:p>
            <a:pPr marL="0" indent="0">
              <a:lnSpc>
                <a:spcPct val="100000"/>
              </a:lnSpc>
              <a:spcBef>
                <a:spcPts val="0"/>
              </a:spcBef>
              <a:buNone/>
            </a:pPr>
            <a:r>
              <a:rPr lang="en-US" sz="1200" b="1" dirty="0">
                <a:effectLst/>
                <a:ea typeface="Arial" panose="020B0604020202020204" pitchFamily="34" charset="0"/>
              </a:rPr>
              <a:t>2832/2832 [==============================] - 2s 855us/sample - loss: 0.4348 - accuracy: 0.7987 - </a:t>
            </a:r>
            <a:r>
              <a:rPr lang="en-US" sz="1200" b="1" dirty="0" err="1">
                <a:effectLst/>
                <a:ea typeface="Arial" panose="020B0604020202020204" pitchFamily="34" charset="0"/>
              </a:rPr>
              <a:t>val_loss</a:t>
            </a:r>
            <a:r>
              <a:rPr lang="en-US" sz="1200" b="1" dirty="0">
                <a:effectLst/>
                <a:ea typeface="Arial" panose="020B0604020202020204" pitchFamily="34" charset="0"/>
              </a:rPr>
              <a:t>: 0.4992 - </a:t>
            </a:r>
            <a:r>
              <a:rPr lang="en-US" sz="1200" b="1" dirty="0" err="1">
                <a:effectLst/>
                <a:ea typeface="Arial" panose="020B0604020202020204" pitchFamily="34" charset="0"/>
              </a:rPr>
              <a:t>val_accuracy</a:t>
            </a:r>
            <a:r>
              <a:rPr lang="en-US" sz="1200" b="1" dirty="0">
                <a:effectLst/>
                <a:ea typeface="Arial" panose="020B0604020202020204" pitchFamily="34" charset="0"/>
              </a:rPr>
              <a:t>: 0.7797</a:t>
            </a:r>
          </a:p>
          <a:p>
            <a:pPr marL="0" indent="0">
              <a:lnSpc>
                <a:spcPct val="100000"/>
              </a:lnSpc>
              <a:spcBef>
                <a:spcPts val="0"/>
              </a:spcBef>
              <a:buNone/>
            </a:pPr>
            <a:r>
              <a:rPr lang="en-US" sz="1200" b="1" dirty="0">
                <a:effectLst/>
                <a:ea typeface="Arial" panose="020B0604020202020204" pitchFamily="34" charset="0"/>
              </a:rPr>
              <a:t>Epoch 3/3</a:t>
            </a:r>
          </a:p>
          <a:p>
            <a:pPr marL="0" indent="0">
              <a:lnSpc>
                <a:spcPct val="100000"/>
              </a:lnSpc>
              <a:spcBef>
                <a:spcPts val="0"/>
              </a:spcBef>
              <a:buNone/>
            </a:pPr>
            <a:r>
              <a:rPr lang="en-US" sz="1200" b="1" dirty="0">
                <a:effectLst/>
                <a:ea typeface="Arial" panose="020B0604020202020204" pitchFamily="34" charset="0"/>
              </a:rPr>
              <a:t>2832/2832 [==============================] - 2s 864us/sample - loss: 0.3495 - accuracy: 0.8460 - </a:t>
            </a:r>
            <a:r>
              <a:rPr lang="en-US" sz="1200" b="1" dirty="0" err="1">
                <a:effectLst/>
                <a:ea typeface="Arial" panose="020B0604020202020204" pitchFamily="34" charset="0"/>
              </a:rPr>
              <a:t>val_loss</a:t>
            </a:r>
            <a:r>
              <a:rPr lang="en-US" sz="1200" b="1" dirty="0">
                <a:effectLst/>
                <a:ea typeface="Arial" panose="020B0604020202020204" pitchFamily="34" charset="0"/>
              </a:rPr>
              <a:t>: 0.5321 - </a:t>
            </a:r>
            <a:r>
              <a:rPr lang="en-US" sz="1200" b="1" dirty="0" err="1">
                <a:effectLst/>
                <a:ea typeface="Arial" panose="020B0604020202020204" pitchFamily="34" charset="0"/>
              </a:rPr>
              <a:t>val_accuracy</a:t>
            </a:r>
            <a:r>
              <a:rPr lang="en-US" sz="1200" b="1" dirty="0">
                <a:effectLst/>
                <a:ea typeface="Arial" panose="020B0604020202020204" pitchFamily="34" charset="0"/>
              </a:rPr>
              <a:t>: 0.7738</a:t>
            </a:r>
          </a:p>
          <a:p>
            <a:pPr marL="0" indent="0">
              <a:lnSpc>
                <a:spcPct val="100000"/>
              </a:lnSpc>
              <a:spcBef>
                <a:spcPts val="0"/>
              </a:spcBef>
              <a:buNone/>
            </a:pPr>
            <a:endParaRPr lang="en-US" sz="1300" b="1" dirty="0">
              <a:effectLst/>
              <a:ea typeface="Arial" panose="020B0604020202020204" pitchFamily="34" charset="0"/>
            </a:endParaRPr>
          </a:p>
          <a:p>
            <a:pPr marL="0" indent="0">
              <a:lnSpc>
                <a:spcPct val="100000"/>
              </a:lnSpc>
              <a:spcBef>
                <a:spcPts val="0"/>
              </a:spcBef>
              <a:buNone/>
            </a:pPr>
            <a:r>
              <a:rPr lang="en-CA" sz="1200" b="1"/>
              <a:t>Using LSTM </a:t>
            </a:r>
            <a:r>
              <a:rPr lang="en-CA" sz="1200" b="1" dirty="0"/>
              <a:t>versus Logistic regression does not lead to significant improvements in accuracy .</a:t>
            </a:r>
          </a:p>
          <a:p>
            <a:pPr marL="0" indent="0">
              <a:lnSpc>
                <a:spcPct val="100000"/>
              </a:lnSpc>
              <a:spcBef>
                <a:spcPts val="0"/>
              </a:spcBef>
              <a:buNone/>
            </a:pPr>
            <a:endParaRPr lang="en-US" sz="1300" b="1" dirty="0">
              <a:effectLst/>
              <a:ea typeface="Arial" panose="020B0604020202020204" pitchFamily="34" charset="0"/>
            </a:endParaRPr>
          </a:p>
        </p:txBody>
      </p:sp>
      <p:sp>
        <p:nvSpPr>
          <p:cNvPr id="5" name="Text Placeholder 4">
            <a:extLst>
              <a:ext uri="{FF2B5EF4-FFF2-40B4-BE49-F238E27FC236}">
                <a16:creationId xmlns:a16="http://schemas.microsoft.com/office/drawing/2014/main" id="{B5ADF56D-849F-46EF-99BA-23F90CA0D3CC}"/>
              </a:ext>
            </a:extLst>
          </p:cNvPr>
          <p:cNvSpPr>
            <a:spLocks noGrp="1"/>
          </p:cNvSpPr>
          <p:nvPr>
            <p:ph type="body" sz="quarter" idx="16"/>
          </p:nvPr>
        </p:nvSpPr>
        <p:spPr>
          <a:xfrm>
            <a:off x="4287453" y="2482547"/>
            <a:ext cx="3151266" cy="4130417"/>
          </a:xfrm>
        </p:spPr>
        <p:txBody>
          <a:bodyPr>
            <a:noAutofit/>
          </a:bodyPr>
          <a:lstStyle/>
          <a:p>
            <a:pPr marL="0" indent="0">
              <a:lnSpc>
                <a:spcPct val="100000"/>
              </a:lnSpc>
              <a:spcBef>
                <a:spcPts val="0"/>
              </a:spcBef>
              <a:buNone/>
            </a:pPr>
            <a:r>
              <a:rPr lang="en-CA" sz="1200" b="1" dirty="0">
                <a:effectLst/>
                <a:ea typeface="Arial" panose="020B0604020202020204" pitchFamily="34" charset="0"/>
              </a:rPr>
              <a:t>Train on 2832 samples, validate on 1888 samples</a:t>
            </a:r>
          </a:p>
          <a:p>
            <a:pPr marL="0" indent="0">
              <a:lnSpc>
                <a:spcPct val="100000"/>
              </a:lnSpc>
              <a:spcBef>
                <a:spcPts val="0"/>
              </a:spcBef>
              <a:buNone/>
            </a:pPr>
            <a:r>
              <a:rPr lang="en-CA" sz="1200" b="1" dirty="0">
                <a:effectLst/>
                <a:ea typeface="Arial" panose="020B0604020202020204" pitchFamily="34" charset="0"/>
              </a:rPr>
              <a:t>Epoch 1/3</a:t>
            </a:r>
          </a:p>
          <a:p>
            <a:pPr marL="0" indent="0">
              <a:lnSpc>
                <a:spcPct val="100000"/>
              </a:lnSpc>
              <a:spcBef>
                <a:spcPts val="0"/>
              </a:spcBef>
              <a:buNone/>
            </a:pPr>
            <a:r>
              <a:rPr lang="en-CA" sz="1200" b="1" dirty="0">
                <a:effectLst/>
                <a:ea typeface="Arial" panose="020B0604020202020204" pitchFamily="34" charset="0"/>
              </a:rPr>
              <a:t>2832/2832 [==============================] - 2s 813us/sample - loss: 0.6594 - accuracy: 0.6102 - </a:t>
            </a:r>
            <a:r>
              <a:rPr lang="en-CA" sz="1200" b="1" dirty="0" err="1">
                <a:effectLst/>
                <a:ea typeface="Arial" panose="020B0604020202020204" pitchFamily="34" charset="0"/>
              </a:rPr>
              <a:t>val_loss</a:t>
            </a:r>
            <a:r>
              <a:rPr lang="en-CA" sz="1200" b="1" dirty="0">
                <a:effectLst/>
                <a:ea typeface="Arial" panose="020B0604020202020204" pitchFamily="34" charset="0"/>
              </a:rPr>
              <a:t>: 0.6228 - </a:t>
            </a:r>
            <a:r>
              <a:rPr lang="en-CA" sz="1200" b="1" dirty="0" err="1">
                <a:effectLst/>
                <a:ea typeface="Arial" panose="020B0604020202020204" pitchFamily="34" charset="0"/>
              </a:rPr>
              <a:t>val_accuracy</a:t>
            </a:r>
            <a:r>
              <a:rPr lang="en-CA" sz="1200" b="1" dirty="0">
                <a:effectLst/>
                <a:ea typeface="Arial" panose="020B0604020202020204" pitchFamily="34" charset="0"/>
              </a:rPr>
              <a:t>: 0.7055</a:t>
            </a:r>
          </a:p>
          <a:p>
            <a:pPr marL="0" indent="0">
              <a:lnSpc>
                <a:spcPct val="100000"/>
              </a:lnSpc>
              <a:spcBef>
                <a:spcPts val="0"/>
              </a:spcBef>
              <a:buNone/>
            </a:pPr>
            <a:r>
              <a:rPr lang="en-CA" sz="1200" b="1" dirty="0">
                <a:effectLst/>
                <a:ea typeface="Arial" panose="020B0604020202020204" pitchFamily="34" charset="0"/>
              </a:rPr>
              <a:t>Epoch 2/3</a:t>
            </a:r>
          </a:p>
          <a:p>
            <a:pPr marL="0" indent="0">
              <a:lnSpc>
                <a:spcPct val="100000"/>
              </a:lnSpc>
              <a:spcBef>
                <a:spcPts val="0"/>
              </a:spcBef>
              <a:buNone/>
            </a:pPr>
            <a:r>
              <a:rPr lang="en-CA" sz="1200" b="1" dirty="0">
                <a:effectLst/>
                <a:ea typeface="Arial" panose="020B0604020202020204" pitchFamily="34" charset="0"/>
              </a:rPr>
              <a:t>2832/2832 [==============================] - 1s 267us/sample - loss: 0.4977 - accuracy: 0.7609 - </a:t>
            </a:r>
            <a:r>
              <a:rPr lang="en-CA" sz="1200" b="1" dirty="0" err="1">
                <a:effectLst/>
                <a:ea typeface="Arial" panose="020B0604020202020204" pitchFamily="34" charset="0"/>
              </a:rPr>
              <a:t>val_loss</a:t>
            </a:r>
            <a:r>
              <a:rPr lang="en-CA" sz="1200" b="1" dirty="0">
                <a:effectLst/>
                <a:ea typeface="Arial" panose="020B0604020202020204" pitchFamily="34" charset="0"/>
              </a:rPr>
              <a:t>: 0.5350 - </a:t>
            </a:r>
            <a:r>
              <a:rPr lang="en-CA" sz="1200" b="1" dirty="0" err="1">
                <a:effectLst/>
                <a:ea typeface="Arial" panose="020B0604020202020204" pitchFamily="34" charset="0"/>
              </a:rPr>
              <a:t>val_accuracy</a:t>
            </a:r>
            <a:r>
              <a:rPr lang="en-CA" sz="1200" b="1" dirty="0">
                <a:effectLst/>
                <a:ea typeface="Arial" panose="020B0604020202020204" pitchFamily="34" charset="0"/>
              </a:rPr>
              <a:t>: 0.7521</a:t>
            </a:r>
          </a:p>
          <a:p>
            <a:pPr marL="0" indent="0">
              <a:lnSpc>
                <a:spcPct val="100000"/>
              </a:lnSpc>
              <a:spcBef>
                <a:spcPts val="0"/>
              </a:spcBef>
              <a:buNone/>
            </a:pPr>
            <a:r>
              <a:rPr lang="en-CA" sz="1200" b="1" dirty="0">
                <a:effectLst/>
                <a:ea typeface="Arial" panose="020B0604020202020204" pitchFamily="34" charset="0"/>
              </a:rPr>
              <a:t>Epoch 3/3</a:t>
            </a:r>
          </a:p>
          <a:p>
            <a:pPr marL="0" indent="0">
              <a:lnSpc>
                <a:spcPct val="100000"/>
              </a:lnSpc>
              <a:spcBef>
                <a:spcPts val="0"/>
              </a:spcBef>
              <a:buNone/>
            </a:pPr>
            <a:r>
              <a:rPr lang="en-CA" sz="1200" b="1" dirty="0">
                <a:effectLst/>
                <a:ea typeface="Arial" panose="020B0604020202020204" pitchFamily="34" charset="0"/>
              </a:rPr>
              <a:t>2832/2832 [==============================] - 1s 277us/sample - loss: 0.3711 - accuracy: 0.8259 - </a:t>
            </a:r>
            <a:r>
              <a:rPr lang="en-CA" sz="1200" b="1" dirty="0" err="1">
                <a:effectLst/>
                <a:ea typeface="Arial" panose="020B0604020202020204" pitchFamily="34" charset="0"/>
              </a:rPr>
              <a:t>val_loss</a:t>
            </a:r>
            <a:r>
              <a:rPr lang="en-CA" sz="1200" b="1" dirty="0">
                <a:effectLst/>
                <a:ea typeface="Arial" panose="020B0604020202020204" pitchFamily="34" charset="0"/>
              </a:rPr>
              <a:t>: 0.6503 - </a:t>
            </a:r>
            <a:r>
              <a:rPr lang="en-CA" sz="1200" b="1" dirty="0" err="1">
                <a:effectLst/>
                <a:ea typeface="Arial" panose="020B0604020202020204" pitchFamily="34" charset="0"/>
              </a:rPr>
              <a:t>val_accuracy</a:t>
            </a:r>
            <a:r>
              <a:rPr lang="en-CA" sz="1200" b="1" dirty="0">
                <a:effectLst/>
                <a:ea typeface="Arial" panose="020B0604020202020204" pitchFamily="34" charset="0"/>
              </a:rPr>
              <a:t>: 0.7373</a:t>
            </a:r>
          </a:p>
          <a:p>
            <a:pPr marL="0" indent="0">
              <a:lnSpc>
                <a:spcPct val="100000"/>
              </a:lnSpc>
              <a:spcBef>
                <a:spcPts val="0"/>
              </a:spcBef>
              <a:buNone/>
            </a:pPr>
            <a:endParaRPr lang="en-CA" sz="1300" b="1" dirty="0">
              <a:effectLst/>
              <a:ea typeface="Arial" panose="020B0604020202020204" pitchFamily="34" charset="0"/>
            </a:endParaRPr>
          </a:p>
          <a:p>
            <a:pPr marL="0" indent="0">
              <a:lnSpc>
                <a:spcPct val="100000"/>
              </a:lnSpc>
              <a:spcBef>
                <a:spcPts val="0"/>
              </a:spcBef>
              <a:buNone/>
            </a:pPr>
            <a:endParaRPr lang="en-CA" sz="1300" b="1" dirty="0">
              <a:effectLst/>
              <a:ea typeface="Arial" panose="020B0604020202020204" pitchFamily="34" charset="0"/>
            </a:endParaRPr>
          </a:p>
          <a:p>
            <a:pPr marL="0" indent="0">
              <a:lnSpc>
                <a:spcPct val="100000"/>
              </a:lnSpc>
              <a:spcBef>
                <a:spcPts val="0"/>
              </a:spcBef>
              <a:buNone/>
            </a:pPr>
            <a:r>
              <a:rPr lang="en-CA" sz="1400" b="1" dirty="0"/>
              <a:t>Adding the CNN layer does not lead to significant improvements in accuracy</a:t>
            </a:r>
            <a:r>
              <a:rPr lang="en-CA" sz="1300" b="1" dirty="0">
                <a:effectLst/>
                <a:ea typeface="Arial" panose="020B0604020202020204" pitchFamily="34" charset="0"/>
              </a:rPr>
              <a:t>.</a:t>
            </a:r>
            <a:endParaRPr lang="en-CA" sz="1300" b="1" dirty="0"/>
          </a:p>
        </p:txBody>
      </p:sp>
      <p:sp>
        <p:nvSpPr>
          <p:cNvPr id="6" name="Title 5">
            <a:extLst>
              <a:ext uri="{FF2B5EF4-FFF2-40B4-BE49-F238E27FC236}">
                <a16:creationId xmlns:a16="http://schemas.microsoft.com/office/drawing/2014/main" id="{36E2DB8C-6FA1-480B-B7E0-B14267047E1F}"/>
              </a:ext>
            </a:extLst>
          </p:cNvPr>
          <p:cNvSpPr>
            <a:spLocks noGrp="1"/>
          </p:cNvSpPr>
          <p:nvPr>
            <p:ph type="title"/>
          </p:nvPr>
        </p:nvSpPr>
        <p:spPr/>
        <p:txBody>
          <a:bodyPr/>
          <a:lstStyle/>
          <a:p>
            <a:r>
              <a:rPr lang="en-US" dirty="0"/>
              <a:t>Rating prediction using review text(2/4)</a:t>
            </a:r>
            <a:endParaRPr lang="en-CA" dirty="0"/>
          </a:p>
        </p:txBody>
      </p:sp>
      <p:sp>
        <p:nvSpPr>
          <p:cNvPr id="10" name="Text Placeholder 2">
            <a:extLst>
              <a:ext uri="{FF2B5EF4-FFF2-40B4-BE49-F238E27FC236}">
                <a16:creationId xmlns:a16="http://schemas.microsoft.com/office/drawing/2014/main" id="{0CDF1B46-18F3-4E10-AA6E-F03D4B0C3035}"/>
              </a:ext>
            </a:extLst>
          </p:cNvPr>
          <p:cNvSpPr txBox="1">
            <a:spLocks/>
          </p:cNvSpPr>
          <p:nvPr/>
        </p:nvSpPr>
        <p:spPr>
          <a:xfrm>
            <a:off x="8314985" y="1549747"/>
            <a:ext cx="3266835" cy="598230"/>
          </a:xfrm>
          <a:prstGeom prst="rect">
            <a:avLst/>
          </a:prstGeom>
        </p:spPr>
        <p:txBody>
          <a:bodyPr vert="horz" lIns="0" tIns="45720" rIns="91440" bIns="45720" rtlCol="0" anchor="b">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lang="en-US" sz="2000" b="1" i="0" kern="1200" dirty="0">
                <a:solidFill>
                  <a:schemeClr val="tx1"/>
                </a:solidFill>
                <a:latin typeface="+mj-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dirty="0"/>
              <a:t>LSTM &amp; CNN</a:t>
            </a:r>
            <a:r>
              <a:rPr lang="en-CA" b="1" dirty="0"/>
              <a:t> with pre-trained GLOVE embedding</a:t>
            </a:r>
            <a:endParaRPr lang="en-CA" dirty="0">
              <a:ea typeface="Arial" panose="020B0604020202020204" pitchFamily="34" charset="0"/>
            </a:endParaRPr>
          </a:p>
        </p:txBody>
      </p:sp>
      <p:sp>
        <p:nvSpPr>
          <p:cNvPr id="11" name="Text Placeholder 4">
            <a:extLst>
              <a:ext uri="{FF2B5EF4-FFF2-40B4-BE49-F238E27FC236}">
                <a16:creationId xmlns:a16="http://schemas.microsoft.com/office/drawing/2014/main" id="{112702D0-24C1-49FE-AE1C-58923F0D3C42}"/>
              </a:ext>
            </a:extLst>
          </p:cNvPr>
          <p:cNvSpPr txBox="1">
            <a:spLocks/>
          </p:cNvSpPr>
          <p:nvPr/>
        </p:nvSpPr>
        <p:spPr>
          <a:xfrm>
            <a:off x="8363587" y="2466630"/>
            <a:ext cx="3151266" cy="4130417"/>
          </a:xfrm>
          <a:prstGeom prst="rect">
            <a:avLst/>
          </a:prstGeom>
        </p:spPr>
        <p:txBody>
          <a:bodyPr vert="horz" lIns="0" tIns="7200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b="0" i="0" kern="1200">
                <a:solidFill>
                  <a:schemeClr val="tx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b="0" i="0" kern="1200">
                <a:solidFill>
                  <a:schemeClr val="tx1"/>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1"/>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CA" sz="1200" b="1" dirty="0">
                <a:ea typeface="Arial" panose="020B0604020202020204" pitchFamily="34" charset="0"/>
              </a:rPr>
              <a:t>Loaded 395832 word vectors from glove_6B_100d mapping.</a:t>
            </a:r>
          </a:p>
          <a:p>
            <a:pPr marL="0" indent="0">
              <a:lnSpc>
                <a:spcPct val="100000"/>
              </a:lnSpc>
              <a:spcBef>
                <a:spcPts val="0"/>
              </a:spcBef>
              <a:buFont typeface="Arial" panose="020B0604020202020204" pitchFamily="34" charset="0"/>
              <a:buNone/>
            </a:pPr>
            <a:r>
              <a:rPr lang="en-CA" sz="1200" b="1" dirty="0">
                <a:ea typeface="Arial" panose="020B0604020202020204" pitchFamily="34" charset="0"/>
              </a:rPr>
              <a:t>Train on 2832 samples, validate on 1888 samples</a:t>
            </a:r>
          </a:p>
          <a:p>
            <a:pPr marL="0" indent="0">
              <a:lnSpc>
                <a:spcPct val="100000"/>
              </a:lnSpc>
              <a:spcBef>
                <a:spcPts val="0"/>
              </a:spcBef>
              <a:buFont typeface="Arial" panose="020B0604020202020204" pitchFamily="34" charset="0"/>
              <a:buNone/>
            </a:pPr>
            <a:r>
              <a:rPr lang="en-CA" sz="1200" b="1" dirty="0">
                <a:ea typeface="Arial" panose="020B0604020202020204" pitchFamily="34" charset="0"/>
              </a:rPr>
              <a:t>Epoch 1/3</a:t>
            </a:r>
          </a:p>
          <a:p>
            <a:pPr marL="0" indent="0">
              <a:lnSpc>
                <a:spcPct val="100000"/>
              </a:lnSpc>
              <a:spcBef>
                <a:spcPts val="0"/>
              </a:spcBef>
              <a:buFont typeface="Arial" panose="020B0604020202020204" pitchFamily="34" charset="0"/>
              <a:buNone/>
            </a:pPr>
            <a:r>
              <a:rPr lang="en-CA" sz="1200" b="1" dirty="0">
                <a:ea typeface="Arial" panose="020B0604020202020204" pitchFamily="34" charset="0"/>
              </a:rPr>
              <a:t>2832/2832 [==============================] - 3s 916us/sample - loss: 0.6381 - accuracy: 0.6317 - </a:t>
            </a:r>
            <a:r>
              <a:rPr lang="en-CA" sz="1200" b="1" dirty="0" err="1">
                <a:ea typeface="Arial" panose="020B0604020202020204" pitchFamily="34" charset="0"/>
              </a:rPr>
              <a:t>val_loss</a:t>
            </a:r>
            <a:r>
              <a:rPr lang="en-CA" sz="1200" b="1" dirty="0">
                <a:ea typeface="Arial" panose="020B0604020202020204" pitchFamily="34" charset="0"/>
              </a:rPr>
              <a:t>: 0.5979 - </a:t>
            </a:r>
            <a:r>
              <a:rPr lang="en-CA" sz="1200" b="1" dirty="0" err="1">
                <a:ea typeface="Arial" panose="020B0604020202020204" pitchFamily="34" charset="0"/>
              </a:rPr>
              <a:t>val_accuracy</a:t>
            </a:r>
            <a:r>
              <a:rPr lang="en-CA" sz="1200" b="1" dirty="0">
                <a:ea typeface="Arial" panose="020B0604020202020204" pitchFamily="34" charset="0"/>
              </a:rPr>
              <a:t>: 0.6806</a:t>
            </a:r>
          </a:p>
          <a:p>
            <a:pPr marL="0" indent="0">
              <a:lnSpc>
                <a:spcPct val="100000"/>
              </a:lnSpc>
              <a:spcBef>
                <a:spcPts val="0"/>
              </a:spcBef>
              <a:buFont typeface="Arial" panose="020B0604020202020204" pitchFamily="34" charset="0"/>
              <a:buNone/>
            </a:pPr>
            <a:r>
              <a:rPr lang="en-CA" sz="1200" b="1" dirty="0">
                <a:ea typeface="Arial" panose="020B0604020202020204" pitchFamily="34" charset="0"/>
              </a:rPr>
              <a:t>Epoch 2/3</a:t>
            </a:r>
          </a:p>
          <a:p>
            <a:pPr marL="0" indent="0">
              <a:lnSpc>
                <a:spcPct val="100000"/>
              </a:lnSpc>
              <a:spcBef>
                <a:spcPts val="0"/>
              </a:spcBef>
              <a:buFont typeface="Arial" panose="020B0604020202020204" pitchFamily="34" charset="0"/>
              <a:buNone/>
            </a:pPr>
            <a:r>
              <a:rPr lang="en-CA" sz="1200" b="1" dirty="0">
                <a:ea typeface="Arial" panose="020B0604020202020204" pitchFamily="34" charset="0"/>
              </a:rPr>
              <a:t>2832/2832 [==============================] - 1s 250us/sample - loss: 0.5654 - accuracy: 0.7115 - </a:t>
            </a:r>
            <a:r>
              <a:rPr lang="en-CA" sz="1200" b="1" dirty="0" err="1">
                <a:ea typeface="Arial" panose="020B0604020202020204" pitchFamily="34" charset="0"/>
              </a:rPr>
              <a:t>val_loss</a:t>
            </a:r>
            <a:r>
              <a:rPr lang="en-CA" sz="1200" b="1" dirty="0">
                <a:ea typeface="Arial" panose="020B0604020202020204" pitchFamily="34" charset="0"/>
              </a:rPr>
              <a:t>: 0.5796 - </a:t>
            </a:r>
            <a:r>
              <a:rPr lang="en-CA" sz="1200" b="1" dirty="0" err="1">
                <a:ea typeface="Arial" panose="020B0604020202020204" pitchFamily="34" charset="0"/>
              </a:rPr>
              <a:t>val_accuracy</a:t>
            </a:r>
            <a:r>
              <a:rPr lang="en-CA" sz="1200" b="1" dirty="0">
                <a:ea typeface="Arial" panose="020B0604020202020204" pitchFamily="34" charset="0"/>
              </a:rPr>
              <a:t>: 0.7002</a:t>
            </a:r>
          </a:p>
          <a:p>
            <a:pPr marL="0" indent="0">
              <a:lnSpc>
                <a:spcPct val="100000"/>
              </a:lnSpc>
              <a:spcBef>
                <a:spcPts val="0"/>
              </a:spcBef>
              <a:buFont typeface="Arial" panose="020B0604020202020204" pitchFamily="34" charset="0"/>
              <a:buNone/>
            </a:pPr>
            <a:r>
              <a:rPr lang="en-CA" sz="1200" b="1" dirty="0">
                <a:ea typeface="Arial" panose="020B0604020202020204" pitchFamily="34" charset="0"/>
              </a:rPr>
              <a:t>Epoch 3/3</a:t>
            </a:r>
          </a:p>
          <a:p>
            <a:pPr marL="0" indent="0">
              <a:lnSpc>
                <a:spcPct val="100000"/>
              </a:lnSpc>
              <a:spcBef>
                <a:spcPts val="0"/>
              </a:spcBef>
              <a:buFont typeface="Arial" panose="020B0604020202020204" pitchFamily="34" charset="0"/>
              <a:buNone/>
            </a:pPr>
            <a:r>
              <a:rPr lang="en-CA" sz="1200" b="1" dirty="0">
                <a:ea typeface="Arial" panose="020B0604020202020204" pitchFamily="34" charset="0"/>
              </a:rPr>
              <a:t>2832/2832 [==============================] - 1s 253us/sample - loss: 0.5165 - accuracy: 0.7472 - </a:t>
            </a:r>
            <a:r>
              <a:rPr lang="en-CA" sz="1200" b="1" dirty="0" err="1">
                <a:ea typeface="Arial" panose="020B0604020202020204" pitchFamily="34" charset="0"/>
              </a:rPr>
              <a:t>val_loss</a:t>
            </a:r>
            <a:r>
              <a:rPr lang="en-CA" sz="1200" b="1" dirty="0">
                <a:ea typeface="Arial" panose="020B0604020202020204" pitchFamily="34" charset="0"/>
              </a:rPr>
              <a:t>: 0.6342 - </a:t>
            </a:r>
            <a:r>
              <a:rPr lang="en-CA" sz="1200" b="1" dirty="0" err="1">
                <a:ea typeface="Arial" panose="020B0604020202020204" pitchFamily="34" charset="0"/>
              </a:rPr>
              <a:t>val_accuracy</a:t>
            </a:r>
            <a:r>
              <a:rPr lang="en-CA" sz="1200" b="1" dirty="0">
                <a:ea typeface="Arial" panose="020B0604020202020204" pitchFamily="34" charset="0"/>
              </a:rPr>
              <a:t>: 0.6917</a:t>
            </a:r>
          </a:p>
          <a:p>
            <a:pPr marL="0" indent="0">
              <a:lnSpc>
                <a:spcPct val="100000"/>
              </a:lnSpc>
              <a:spcBef>
                <a:spcPts val="0"/>
              </a:spcBef>
              <a:buFont typeface="Arial" panose="020B0604020202020204" pitchFamily="34" charset="0"/>
              <a:buNone/>
            </a:pPr>
            <a:endParaRPr lang="en-CA" sz="1300" b="1" dirty="0">
              <a:ea typeface="Arial" panose="020B0604020202020204" pitchFamily="34" charset="0"/>
            </a:endParaRPr>
          </a:p>
          <a:p>
            <a:pPr marL="0" indent="0">
              <a:lnSpc>
                <a:spcPct val="100000"/>
              </a:lnSpc>
              <a:spcBef>
                <a:spcPts val="0"/>
              </a:spcBef>
              <a:buFont typeface="Arial" panose="020B0604020202020204" pitchFamily="34" charset="0"/>
              <a:buNone/>
            </a:pPr>
            <a:r>
              <a:rPr lang="en-CA" sz="1400" b="1" dirty="0"/>
              <a:t>Using Glove embedding does not lead to significant improvements in accuracy .</a:t>
            </a:r>
          </a:p>
        </p:txBody>
      </p:sp>
      <p:sp>
        <p:nvSpPr>
          <p:cNvPr id="12" name="TextBox 11">
            <a:extLst>
              <a:ext uri="{FF2B5EF4-FFF2-40B4-BE49-F238E27FC236}">
                <a16:creationId xmlns:a16="http://schemas.microsoft.com/office/drawing/2014/main" id="{FA38774E-6EFB-43D4-823D-EEDE15D7666D}"/>
              </a:ext>
            </a:extLst>
          </p:cNvPr>
          <p:cNvSpPr txBox="1"/>
          <p:nvPr/>
        </p:nvSpPr>
        <p:spPr>
          <a:xfrm>
            <a:off x="465825" y="6228414"/>
            <a:ext cx="11462937" cy="307777"/>
          </a:xfrm>
          <a:prstGeom prst="rect">
            <a:avLst/>
          </a:prstGeom>
          <a:noFill/>
        </p:spPr>
        <p:txBody>
          <a:bodyPr wrap="square" rtlCol="0">
            <a:spAutoFit/>
          </a:bodyPr>
          <a:lstStyle/>
          <a:p>
            <a:r>
              <a:rPr lang="en-CA" sz="1400" dirty="0"/>
              <a:t>Note: Due to time constraints, to account for the imbalance in the overall rating data we have grouped together ratings below 5 stars.</a:t>
            </a:r>
          </a:p>
        </p:txBody>
      </p:sp>
    </p:spTree>
    <p:extLst>
      <p:ext uri="{BB962C8B-B14F-4D97-AF65-F5344CB8AC3E}">
        <p14:creationId xmlns:p14="http://schemas.microsoft.com/office/powerpoint/2010/main" val="2950676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4651CD7-0941-445E-BD14-73DD10E278BF}"/>
              </a:ext>
            </a:extLst>
          </p:cNvPr>
          <p:cNvSpPr>
            <a:spLocks noGrp="1"/>
          </p:cNvSpPr>
          <p:nvPr>
            <p:ph type="body" sz="quarter" idx="11"/>
          </p:nvPr>
        </p:nvSpPr>
        <p:spPr>
          <a:xfrm>
            <a:off x="5404732" y="577969"/>
            <a:ext cx="6452787" cy="6147171"/>
          </a:xfrm>
        </p:spPr>
        <p:txBody>
          <a:bodyPr>
            <a:noAutofit/>
          </a:bodyPr>
          <a:lstStyle/>
          <a:p>
            <a:r>
              <a:rPr lang="en-CA" sz="2000" b="1" dirty="0"/>
              <a:t>Conclusions</a:t>
            </a:r>
          </a:p>
          <a:p>
            <a:pPr marL="285750" indent="-285750">
              <a:buFont typeface="Arial" panose="020B0604020202020204" pitchFamily="34" charset="0"/>
              <a:buChar char="•"/>
            </a:pPr>
            <a:r>
              <a:rPr lang="en-CA" b="1" dirty="0"/>
              <a:t>We have analyzed an Amazon phone reviews  dataset.</a:t>
            </a:r>
          </a:p>
          <a:p>
            <a:pPr marL="285750" indent="-285750">
              <a:buFont typeface="Arial" panose="020B0604020202020204" pitchFamily="34" charset="0"/>
              <a:buChar char="•"/>
            </a:pPr>
            <a:r>
              <a:rPr lang="en-CA" b="1" dirty="0"/>
              <a:t>The logistic regression seems to work sufficiently well and be the most parsimonious model for variables reduction/ feature selection for phone reviews vs </a:t>
            </a:r>
            <a:r>
              <a:rPr lang="en-CA" b="1" dirty="0" err="1"/>
              <a:t>overallrating</a:t>
            </a:r>
            <a:r>
              <a:rPr lang="en-CA" b="1" dirty="0"/>
              <a:t> data since 2017</a:t>
            </a:r>
          </a:p>
          <a:p>
            <a:pPr marL="285750" indent="-285750">
              <a:buFont typeface="Arial" panose="020B0604020202020204" pitchFamily="34" charset="0"/>
              <a:buChar char="•"/>
            </a:pPr>
            <a:r>
              <a:rPr lang="en-CA" b="1" dirty="0"/>
              <a:t>Challenges : has been to address the language misspelling and foreign language issues</a:t>
            </a:r>
          </a:p>
          <a:p>
            <a:endParaRPr lang="en-CA" sz="2000" b="1" dirty="0"/>
          </a:p>
          <a:p>
            <a:r>
              <a:rPr lang="en-CA" sz="2000" b="1" dirty="0"/>
              <a:t>Further research</a:t>
            </a:r>
          </a:p>
          <a:p>
            <a:pPr marL="285750" indent="-285750">
              <a:buFont typeface="Arial" panose="020B0604020202020204" pitchFamily="34" charset="0"/>
              <a:buChar char="•"/>
            </a:pPr>
            <a:r>
              <a:rPr lang="en-CA" b="1" dirty="0"/>
              <a:t>Explore if other variables in the Amazon data can be used such as the number of helpful votes of the review</a:t>
            </a:r>
          </a:p>
          <a:p>
            <a:pPr marL="285750" indent="-285750">
              <a:buFont typeface="Arial" panose="020B0604020202020204" pitchFamily="34" charset="0"/>
              <a:buChar char="•"/>
            </a:pPr>
            <a:r>
              <a:rPr lang="en-CA" b="1" dirty="0"/>
              <a:t>Control for phone spec or brand</a:t>
            </a:r>
          </a:p>
          <a:p>
            <a:pPr marL="285750" indent="-285750">
              <a:buFont typeface="Arial" panose="020B0604020202020204" pitchFamily="34" charset="0"/>
              <a:buChar char="•"/>
            </a:pPr>
            <a:r>
              <a:rPr lang="en-CA" b="1" dirty="0"/>
              <a:t>Explore use of bigrams and trigrams</a:t>
            </a:r>
          </a:p>
          <a:p>
            <a:pPr marL="285750" indent="-285750">
              <a:buFont typeface="Arial" panose="020B0604020202020204" pitchFamily="34" charset="0"/>
              <a:buChar char="•"/>
            </a:pPr>
            <a:r>
              <a:rPr lang="en-CA" b="1" dirty="0"/>
              <a:t>Enhance the English word corrections dictionary and research resources for detection and translation from Spanish </a:t>
            </a:r>
          </a:p>
          <a:p>
            <a:pPr marL="285750" indent="-285750">
              <a:buFont typeface="Arial" panose="020B0604020202020204" pitchFamily="34" charset="0"/>
              <a:buChar char="•"/>
            </a:pPr>
            <a:r>
              <a:rPr lang="en-CA" b="1" dirty="0"/>
              <a:t>Pre-process technical terms and abbreviations which needs to be researched more in dept and applied before  any text tokenization</a:t>
            </a:r>
          </a:p>
          <a:p>
            <a:pPr marL="285750" indent="-285750">
              <a:buFont typeface="Arial" panose="020B0604020202020204" pitchFamily="34" charset="0"/>
              <a:buChar char="•"/>
            </a:pPr>
            <a:r>
              <a:rPr lang="en-CA" b="1" dirty="0">
                <a:effectLst/>
                <a:ea typeface="Arial" panose="020B0604020202020204" pitchFamily="34" charset="0"/>
              </a:rPr>
              <a:t>Explore if clustering is appropriate to determine comparable phones of same or different brands for a better brand positioning in a certain phone type class</a:t>
            </a:r>
          </a:p>
          <a:p>
            <a:pPr marL="285750" indent="-285750">
              <a:buFont typeface="Arial" panose="020B0604020202020204" pitchFamily="34" charset="0"/>
              <a:buChar char="•"/>
            </a:pPr>
            <a:r>
              <a:rPr lang="en-CA" b="1" dirty="0"/>
              <a:t>For LSTN &amp; CNN explore packages and methods for visualizing feature importance and applicable variable reduction techniques</a:t>
            </a:r>
          </a:p>
        </p:txBody>
      </p:sp>
      <p:sp>
        <p:nvSpPr>
          <p:cNvPr id="13" name="Title 12">
            <a:extLst>
              <a:ext uri="{FF2B5EF4-FFF2-40B4-BE49-F238E27FC236}">
                <a16:creationId xmlns:a16="http://schemas.microsoft.com/office/drawing/2014/main" id="{5BC9E5FF-76AB-4577-B5F3-911F8A85B033}"/>
              </a:ext>
            </a:extLst>
          </p:cNvPr>
          <p:cNvSpPr>
            <a:spLocks noGrp="1"/>
          </p:cNvSpPr>
          <p:nvPr>
            <p:ph type="title"/>
          </p:nvPr>
        </p:nvSpPr>
        <p:spPr>
          <a:xfrm>
            <a:off x="334481" y="2016137"/>
            <a:ext cx="3365129" cy="1025525"/>
          </a:xfrm>
        </p:spPr>
        <p:txBody>
          <a:bodyPr/>
          <a:lstStyle/>
          <a:p>
            <a:pPr algn="ctr"/>
            <a:r>
              <a:rPr lang="en-CA" sz="3600" dirty="0">
                <a:solidFill>
                  <a:schemeClr val="tx1"/>
                </a:solidFill>
              </a:rPr>
              <a:t>Conclusions &amp; further research</a:t>
            </a:r>
          </a:p>
        </p:txBody>
      </p:sp>
      <p:pic>
        <p:nvPicPr>
          <p:cNvPr id="14" name="Picture Placeholder 6" title="Decorative">
            <a:extLst>
              <a:ext uri="{FF2B5EF4-FFF2-40B4-BE49-F238E27FC236}">
                <a16:creationId xmlns:a16="http://schemas.microsoft.com/office/drawing/2014/main" id="{0BC660B8-26AF-4A06-A311-8F7F8945076B}"/>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3325014"/>
            <a:ext cx="3923434" cy="3547762"/>
          </a:xfrm>
          <a:prstGeom prst="rect">
            <a:avLst/>
          </a:prstGeom>
        </p:spPr>
      </p:pic>
      <p:pic>
        <p:nvPicPr>
          <p:cNvPr id="15" name="Picture 14" descr="A person using a cell phone&#10;&#10;Description automatically generated with medium confidence">
            <a:extLst>
              <a:ext uri="{FF2B5EF4-FFF2-40B4-BE49-F238E27FC236}">
                <a16:creationId xmlns:a16="http://schemas.microsoft.com/office/drawing/2014/main" id="{3D6764F5-7354-4E7E-915D-23B0977BE822}"/>
              </a:ext>
            </a:extLst>
          </p:cNvPr>
          <p:cNvPicPr>
            <a:picLocks noChangeAspect="1"/>
          </p:cNvPicPr>
          <p:nvPr/>
        </p:nvPicPr>
        <p:blipFill rotWithShape="1">
          <a:blip r:embed="rId3"/>
          <a:srcRect l="7653" t="29313" r="7816" b="13936"/>
          <a:stretch/>
        </p:blipFill>
        <p:spPr>
          <a:xfrm>
            <a:off x="-30068" y="0"/>
            <a:ext cx="3953502" cy="1771650"/>
          </a:xfrm>
          <a:prstGeom prst="rect">
            <a:avLst/>
          </a:prstGeom>
          <a:noFill/>
        </p:spPr>
      </p:pic>
    </p:spTree>
    <p:extLst>
      <p:ext uri="{BB962C8B-B14F-4D97-AF65-F5344CB8AC3E}">
        <p14:creationId xmlns:p14="http://schemas.microsoft.com/office/powerpoint/2010/main" val="3280774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ED35905-AE4A-4E20-860D-D4E443668127}"/>
              </a:ext>
            </a:extLst>
          </p:cNvPr>
          <p:cNvSpPr>
            <a:spLocks noGrp="1"/>
          </p:cNvSpPr>
          <p:nvPr>
            <p:ph type="body" sz="quarter" idx="15"/>
          </p:nvPr>
        </p:nvSpPr>
        <p:spPr>
          <a:xfrm>
            <a:off x="263237" y="1994478"/>
            <a:ext cx="11578243" cy="4130418"/>
          </a:xfrm>
        </p:spPr>
        <p:txBody>
          <a:bodyPr>
            <a:normAutofit/>
          </a:bodyPr>
          <a:lstStyle/>
          <a:p>
            <a:pPr>
              <a:lnSpc>
                <a:spcPct val="115000"/>
              </a:lnSpc>
            </a:pPr>
            <a:r>
              <a:rPr lang="en-CA" sz="1800" dirty="0" err="1">
                <a:effectLst/>
                <a:latin typeface="Arial" panose="020B0604020202020204" pitchFamily="34" charset="0"/>
                <a:ea typeface="Arial" panose="020B0604020202020204" pitchFamily="34" charset="0"/>
              </a:rPr>
              <a:t>Jianmo</a:t>
            </a:r>
            <a:r>
              <a:rPr lang="en-CA" sz="1800" dirty="0">
                <a:effectLst/>
                <a:latin typeface="Arial" panose="020B0604020202020204" pitchFamily="34" charset="0"/>
                <a:ea typeface="Arial" panose="020B0604020202020204" pitchFamily="34" charset="0"/>
              </a:rPr>
              <a:t> Ni, </a:t>
            </a:r>
            <a:r>
              <a:rPr lang="en-CA" sz="1800" dirty="0" err="1">
                <a:effectLst/>
                <a:latin typeface="Arial" panose="020B0604020202020204" pitchFamily="34" charset="0"/>
                <a:ea typeface="Arial" panose="020B0604020202020204" pitchFamily="34" charset="0"/>
              </a:rPr>
              <a:t>Jiacheng</a:t>
            </a:r>
            <a:r>
              <a:rPr lang="en-CA" sz="1800" dirty="0">
                <a:effectLst/>
                <a:latin typeface="Arial" panose="020B0604020202020204" pitchFamily="34" charset="0"/>
                <a:ea typeface="Arial" panose="020B0604020202020204" pitchFamily="34" charset="0"/>
              </a:rPr>
              <a:t> Li, Julian McAuley, “Empirical Methods in Natural Language Processing (EMNLP)”, 2019, </a:t>
            </a:r>
            <a:r>
              <a:rPr lang="en-CA" sz="1800" u="sng" dirty="0">
                <a:solidFill>
                  <a:srgbClr val="1155CC"/>
                </a:solidFill>
                <a:effectLst/>
                <a:latin typeface="Arial" panose="020B0604020202020204" pitchFamily="34" charset="0"/>
                <a:ea typeface="Arial" panose="020B0604020202020204" pitchFamily="34" charset="0"/>
                <a:hlinkClick r:id="rId2"/>
              </a:rPr>
              <a:t>https://nijianmo.github.io/amazon/index.html</a:t>
            </a:r>
            <a:r>
              <a:rPr lang="en-CA" sz="1800" dirty="0">
                <a:latin typeface="Arial" panose="020B0604020202020204" pitchFamily="34" charset="0"/>
              </a:rPr>
              <a:t>,  </a:t>
            </a:r>
            <a:r>
              <a:rPr lang="en-CA" sz="1800" u="sng" dirty="0">
                <a:solidFill>
                  <a:srgbClr val="1155CC"/>
                </a:solidFill>
                <a:effectLst/>
                <a:latin typeface="Arial" panose="020B0604020202020204" pitchFamily="34" charset="0"/>
                <a:ea typeface="Arial" panose="020B0604020202020204" pitchFamily="34" charset="0"/>
                <a:hlinkClick r:id="rId3"/>
              </a:rPr>
              <a:t>http://cseweb.ucsd.edu/~jmcauley/pdfs/emnlp19a.pdf</a:t>
            </a:r>
            <a:endParaRPr lang="en-CA" sz="1800" dirty="0">
              <a:effectLst/>
              <a:latin typeface="Arial" panose="020B0604020202020204" pitchFamily="34" charset="0"/>
              <a:ea typeface="Arial" panose="020B0604020202020204" pitchFamily="34" charset="0"/>
            </a:endParaRPr>
          </a:p>
          <a:p>
            <a:pPr>
              <a:lnSpc>
                <a:spcPct val="115000"/>
              </a:lnSpc>
            </a:pPr>
            <a:r>
              <a:rPr lang="en-CA" sz="1800" dirty="0">
                <a:effectLst/>
                <a:latin typeface="Arial" panose="020B0604020202020204" pitchFamily="34" charset="0"/>
                <a:ea typeface="Arial" panose="020B0604020202020204" pitchFamily="34" charset="0"/>
              </a:rPr>
              <a:t> </a:t>
            </a:r>
            <a:r>
              <a:rPr lang="en-CA" sz="1800" dirty="0">
                <a:effectLst/>
                <a:latin typeface="Arial" panose="020B0604020202020204" pitchFamily="34" charset="0"/>
                <a:ea typeface="Arial" panose="020B0604020202020204" pitchFamily="34" charset="0"/>
                <a:hlinkClick r:id="rId4"/>
              </a:rPr>
              <a:t>https://seaborn.pydata.org/examples/structured_heatmap.html</a:t>
            </a:r>
            <a:endParaRPr lang="en-CA" sz="1800" dirty="0">
              <a:effectLst/>
              <a:latin typeface="Arial" panose="020B0604020202020204" pitchFamily="34" charset="0"/>
              <a:ea typeface="Arial" panose="020B0604020202020204" pitchFamily="34" charset="0"/>
            </a:endParaRPr>
          </a:p>
          <a:p>
            <a:pPr>
              <a:lnSpc>
                <a:spcPct val="115000"/>
              </a:lnSpc>
            </a:pPr>
            <a:r>
              <a:rPr lang="en-CA" sz="1800" dirty="0">
                <a:effectLst/>
                <a:latin typeface="Arial" panose="020B0604020202020204" pitchFamily="34" charset="0"/>
                <a:ea typeface="Arial" panose="020B0604020202020204" pitchFamily="34" charset="0"/>
                <a:hlinkClick r:id="rId5"/>
              </a:rPr>
              <a:t>https://newscatcherapi.com/blog/spacy-vs-nltk-text-normalization-comparison-with-code-examples</a:t>
            </a:r>
            <a:endParaRPr lang="en-CA" sz="1800" dirty="0">
              <a:latin typeface="Arial" panose="020B0604020202020204" pitchFamily="34" charset="0"/>
              <a:ea typeface="Arial" panose="020B0604020202020204" pitchFamily="34" charset="0"/>
            </a:endParaRPr>
          </a:p>
          <a:p>
            <a:pPr>
              <a:lnSpc>
                <a:spcPct val="115000"/>
              </a:lnSpc>
            </a:pPr>
            <a:endParaRPr lang="en-CA" sz="1800" dirty="0">
              <a:effectLst/>
              <a:latin typeface="Arial" panose="020B0604020202020204" pitchFamily="34" charset="0"/>
              <a:ea typeface="Arial" panose="020B0604020202020204" pitchFamily="34" charset="0"/>
            </a:endParaRPr>
          </a:p>
          <a:p>
            <a:pPr marL="0" indent="0">
              <a:lnSpc>
                <a:spcPct val="115000"/>
              </a:lnSpc>
              <a:buNone/>
            </a:pPr>
            <a:endParaRPr lang="en-CA" sz="1800" dirty="0">
              <a:effectLst/>
              <a:latin typeface="Arial" panose="020B0604020202020204" pitchFamily="34" charset="0"/>
              <a:ea typeface="Arial" panose="020B0604020202020204" pitchFamily="34" charset="0"/>
            </a:endParaRPr>
          </a:p>
        </p:txBody>
      </p:sp>
      <p:sp>
        <p:nvSpPr>
          <p:cNvPr id="6" name="Title 5">
            <a:extLst>
              <a:ext uri="{FF2B5EF4-FFF2-40B4-BE49-F238E27FC236}">
                <a16:creationId xmlns:a16="http://schemas.microsoft.com/office/drawing/2014/main" id="{36E2DB8C-6FA1-480B-B7E0-B14267047E1F}"/>
              </a:ext>
            </a:extLst>
          </p:cNvPr>
          <p:cNvSpPr>
            <a:spLocks noGrp="1"/>
          </p:cNvSpPr>
          <p:nvPr>
            <p:ph type="title"/>
          </p:nvPr>
        </p:nvSpPr>
        <p:spPr/>
        <p:txBody>
          <a:bodyPr/>
          <a:lstStyle/>
          <a:p>
            <a:r>
              <a:rPr lang="en-US" dirty="0" err="1"/>
              <a:t>Refrences</a:t>
            </a:r>
            <a:endParaRPr lang="en-CA" dirty="0"/>
          </a:p>
        </p:txBody>
      </p:sp>
    </p:spTree>
    <p:extLst>
      <p:ext uri="{BB962C8B-B14F-4D97-AF65-F5344CB8AC3E}">
        <p14:creationId xmlns:p14="http://schemas.microsoft.com/office/powerpoint/2010/main" val="3647824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4651CD7-0941-445E-BD14-73DD10E278BF}"/>
              </a:ext>
            </a:extLst>
          </p:cNvPr>
          <p:cNvSpPr>
            <a:spLocks noGrp="1"/>
          </p:cNvSpPr>
          <p:nvPr>
            <p:ph type="body" sz="quarter" idx="11"/>
          </p:nvPr>
        </p:nvSpPr>
        <p:spPr/>
        <p:txBody>
          <a:bodyPr>
            <a:normAutofit/>
          </a:bodyPr>
          <a:lstStyle/>
          <a:p>
            <a:r>
              <a:rPr lang="en-CA" sz="2000" b="1" dirty="0"/>
              <a:t>Problem definition</a:t>
            </a:r>
          </a:p>
        </p:txBody>
      </p:sp>
      <p:sp>
        <p:nvSpPr>
          <p:cNvPr id="4" name="Text Placeholder 3">
            <a:extLst>
              <a:ext uri="{FF2B5EF4-FFF2-40B4-BE49-F238E27FC236}">
                <a16:creationId xmlns:a16="http://schemas.microsoft.com/office/drawing/2014/main" id="{E2DE800D-1BF8-4810-BC59-CB09D8E69B59}"/>
              </a:ext>
            </a:extLst>
          </p:cNvPr>
          <p:cNvSpPr>
            <a:spLocks noGrp="1"/>
          </p:cNvSpPr>
          <p:nvPr>
            <p:ph type="body" sz="quarter" idx="13"/>
          </p:nvPr>
        </p:nvSpPr>
        <p:spPr/>
        <p:txBody>
          <a:bodyPr>
            <a:normAutofit/>
          </a:bodyPr>
          <a:lstStyle/>
          <a:p>
            <a:r>
              <a:rPr lang="en-US" sz="2000" b="1" dirty="0"/>
              <a:t>Data &amp; descriptive statistics</a:t>
            </a:r>
          </a:p>
        </p:txBody>
      </p:sp>
      <p:sp>
        <p:nvSpPr>
          <p:cNvPr id="5" name="Text Placeholder 4">
            <a:extLst>
              <a:ext uri="{FF2B5EF4-FFF2-40B4-BE49-F238E27FC236}">
                <a16:creationId xmlns:a16="http://schemas.microsoft.com/office/drawing/2014/main" id="{15106E78-25FB-4914-B147-5785DED2B038}"/>
              </a:ext>
            </a:extLst>
          </p:cNvPr>
          <p:cNvSpPr>
            <a:spLocks noGrp="1"/>
          </p:cNvSpPr>
          <p:nvPr>
            <p:ph type="body" sz="quarter" idx="14"/>
          </p:nvPr>
        </p:nvSpPr>
        <p:spPr/>
        <p:txBody>
          <a:bodyPr>
            <a:normAutofit/>
          </a:bodyPr>
          <a:lstStyle/>
          <a:p>
            <a:r>
              <a:rPr lang="en-US" sz="2000" b="1" dirty="0"/>
              <a:t>Predicting the overall score using review text</a:t>
            </a:r>
          </a:p>
        </p:txBody>
      </p:sp>
      <p:sp>
        <p:nvSpPr>
          <p:cNvPr id="6" name="Text Placeholder 5">
            <a:extLst>
              <a:ext uri="{FF2B5EF4-FFF2-40B4-BE49-F238E27FC236}">
                <a16:creationId xmlns:a16="http://schemas.microsoft.com/office/drawing/2014/main" id="{00E8C3E9-30FD-4EF8-8CE0-D313F26189F8}"/>
              </a:ext>
            </a:extLst>
          </p:cNvPr>
          <p:cNvSpPr>
            <a:spLocks noGrp="1"/>
          </p:cNvSpPr>
          <p:nvPr>
            <p:ph type="body" sz="quarter" idx="15"/>
          </p:nvPr>
        </p:nvSpPr>
        <p:spPr/>
        <p:txBody>
          <a:bodyPr>
            <a:normAutofit/>
          </a:bodyPr>
          <a:lstStyle/>
          <a:p>
            <a:r>
              <a:rPr lang="en-US" sz="2000" b="1" dirty="0"/>
              <a:t>Conclusions &amp; further developments</a:t>
            </a:r>
          </a:p>
        </p:txBody>
      </p:sp>
      <p:sp>
        <p:nvSpPr>
          <p:cNvPr id="7" name="Text Placeholder 6">
            <a:extLst>
              <a:ext uri="{FF2B5EF4-FFF2-40B4-BE49-F238E27FC236}">
                <a16:creationId xmlns:a16="http://schemas.microsoft.com/office/drawing/2014/main" id="{DF15D419-3605-47D0-8FAB-3931B6C13F9A}"/>
              </a:ext>
            </a:extLst>
          </p:cNvPr>
          <p:cNvSpPr>
            <a:spLocks noGrp="1"/>
          </p:cNvSpPr>
          <p:nvPr>
            <p:ph type="body" sz="quarter" idx="16"/>
          </p:nvPr>
        </p:nvSpPr>
        <p:spPr/>
        <p:txBody>
          <a:bodyPr>
            <a:normAutofit/>
          </a:bodyPr>
          <a:lstStyle/>
          <a:p>
            <a:r>
              <a:rPr lang="en-CA" sz="2000" b="1" dirty="0"/>
              <a:t>References</a:t>
            </a:r>
          </a:p>
        </p:txBody>
      </p:sp>
      <p:sp>
        <p:nvSpPr>
          <p:cNvPr id="8" name="Text Placeholder 7">
            <a:extLst>
              <a:ext uri="{FF2B5EF4-FFF2-40B4-BE49-F238E27FC236}">
                <a16:creationId xmlns:a16="http://schemas.microsoft.com/office/drawing/2014/main" id="{4126443F-43C1-491C-BB9B-412FA7D1B035}"/>
              </a:ext>
            </a:extLst>
          </p:cNvPr>
          <p:cNvSpPr>
            <a:spLocks noGrp="1"/>
          </p:cNvSpPr>
          <p:nvPr>
            <p:ph type="body" sz="quarter" idx="17"/>
          </p:nvPr>
        </p:nvSpPr>
        <p:spPr/>
        <p:txBody>
          <a:bodyPr/>
          <a:lstStyle/>
          <a:p>
            <a:endParaRPr lang="en-CA" dirty="0"/>
          </a:p>
        </p:txBody>
      </p:sp>
      <p:sp>
        <p:nvSpPr>
          <p:cNvPr id="9" name="Text Placeholder 8">
            <a:extLst>
              <a:ext uri="{FF2B5EF4-FFF2-40B4-BE49-F238E27FC236}">
                <a16:creationId xmlns:a16="http://schemas.microsoft.com/office/drawing/2014/main" id="{9DF0A1FD-FE1B-4ED6-95F2-9A2216D3085B}"/>
              </a:ext>
            </a:extLst>
          </p:cNvPr>
          <p:cNvSpPr>
            <a:spLocks noGrp="1"/>
          </p:cNvSpPr>
          <p:nvPr>
            <p:ph type="body" sz="quarter" idx="18"/>
          </p:nvPr>
        </p:nvSpPr>
        <p:spPr/>
        <p:txBody>
          <a:bodyPr/>
          <a:lstStyle/>
          <a:p>
            <a:endParaRPr lang="en-CA"/>
          </a:p>
        </p:txBody>
      </p:sp>
      <p:sp>
        <p:nvSpPr>
          <p:cNvPr id="10" name="Text Placeholder 9">
            <a:extLst>
              <a:ext uri="{FF2B5EF4-FFF2-40B4-BE49-F238E27FC236}">
                <a16:creationId xmlns:a16="http://schemas.microsoft.com/office/drawing/2014/main" id="{E348CD7B-431E-4555-89F0-8DB34529488F}"/>
              </a:ext>
            </a:extLst>
          </p:cNvPr>
          <p:cNvSpPr>
            <a:spLocks noGrp="1"/>
          </p:cNvSpPr>
          <p:nvPr>
            <p:ph type="body" sz="quarter" idx="19"/>
          </p:nvPr>
        </p:nvSpPr>
        <p:spPr/>
        <p:txBody>
          <a:bodyPr/>
          <a:lstStyle/>
          <a:p>
            <a:endParaRPr lang="en-CA"/>
          </a:p>
        </p:txBody>
      </p:sp>
      <p:sp>
        <p:nvSpPr>
          <p:cNvPr id="11" name="Text Placeholder 10">
            <a:extLst>
              <a:ext uri="{FF2B5EF4-FFF2-40B4-BE49-F238E27FC236}">
                <a16:creationId xmlns:a16="http://schemas.microsoft.com/office/drawing/2014/main" id="{623A42EE-6355-45DB-87CA-57217A0EF450}"/>
              </a:ext>
            </a:extLst>
          </p:cNvPr>
          <p:cNvSpPr>
            <a:spLocks noGrp="1"/>
          </p:cNvSpPr>
          <p:nvPr>
            <p:ph type="body" sz="quarter" idx="20"/>
          </p:nvPr>
        </p:nvSpPr>
        <p:spPr/>
        <p:txBody>
          <a:bodyPr/>
          <a:lstStyle/>
          <a:p>
            <a:endParaRPr lang="en-CA"/>
          </a:p>
        </p:txBody>
      </p:sp>
      <p:sp>
        <p:nvSpPr>
          <p:cNvPr id="12" name="Text Placeholder 11">
            <a:extLst>
              <a:ext uri="{FF2B5EF4-FFF2-40B4-BE49-F238E27FC236}">
                <a16:creationId xmlns:a16="http://schemas.microsoft.com/office/drawing/2014/main" id="{2EFBE813-C17E-4732-AEC9-506F134AC819}"/>
              </a:ext>
            </a:extLst>
          </p:cNvPr>
          <p:cNvSpPr>
            <a:spLocks noGrp="1"/>
          </p:cNvSpPr>
          <p:nvPr>
            <p:ph type="body" sz="quarter" idx="21"/>
          </p:nvPr>
        </p:nvSpPr>
        <p:spPr/>
        <p:txBody>
          <a:bodyPr/>
          <a:lstStyle/>
          <a:p>
            <a:endParaRPr lang="en-CA"/>
          </a:p>
        </p:txBody>
      </p:sp>
      <p:sp>
        <p:nvSpPr>
          <p:cNvPr id="13" name="Title 12">
            <a:extLst>
              <a:ext uri="{FF2B5EF4-FFF2-40B4-BE49-F238E27FC236}">
                <a16:creationId xmlns:a16="http://schemas.microsoft.com/office/drawing/2014/main" id="{5BC9E5FF-76AB-4577-B5F3-911F8A85B033}"/>
              </a:ext>
            </a:extLst>
          </p:cNvPr>
          <p:cNvSpPr>
            <a:spLocks noGrp="1"/>
          </p:cNvSpPr>
          <p:nvPr>
            <p:ph type="title"/>
          </p:nvPr>
        </p:nvSpPr>
        <p:spPr>
          <a:xfrm>
            <a:off x="334481" y="1955755"/>
            <a:ext cx="3365129" cy="1025525"/>
          </a:xfrm>
        </p:spPr>
        <p:txBody>
          <a:bodyPr anchor="ctr"/>
          <a:lstStyle/>
          <a:p>
            <a:pPr algn="ctr"/>
            <a:r>
              <a:rPr lang="en-CA" sz="3600" dirty="0">
                <a:solidFill>
                  <a:schemeClr val="tx1"/>
                </a:solidFill>
              </a:rPr>
              <a:t>Agenda</a:t>
            </a:r>
          </a:p>
        </p:txBody>
      </p:sp>
      <p:pic>
        <p:nvPicPr>
          <p:cNvPr id="14" name="Picture Placeholder 6" title="Decorative">
            <a:extLst>
              <a:ext uri="{FF2B5EF4-FFF2-40B4-BE49-F238E27FC236}">
                <a16:creationId xmlns:a16="http://schemas.microsoft.com/office/drawing/2014/main" id="{0BC660B8-26AF-4A06-A311-8F7F8945076B}"/>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0" y="3325014"/>
            <a:ext cx="3923434" cy="3547762"/>
          </a:xfrm>
          <a:prstGeom prst="rect">
            <a:avLst/>
          </a:prstGeom>
        </p:spPr>
      </p:pic>
      <p:pic>
        <p:nvPicPr>
          <p:cNvPr id="15" name="Picture 14" descr="A person using a cell phone&#10;&#10;Description automatically generated with medium confidence">
            <a:extLst>
              <a:ext uri="{FF2B5EF4-FFF2-40B4-BE49-F238E27FC236}">
                <a16:creationId xmlns:a16="http://schemas.microsoft.com/office/drawing/2014/main" id="{3D6764F5-7354-4E7E-915D-23B0977BE822}"/>
              </a:ext>
            </a:extLst>
          </p:cNvPr>
          <p:cNvPicPr>
            <a:picLocks noChangeAspect="1"/>
          </p:cNvPicPr>
          <p:nvPr/>
        </p:nvPicPr>
        <p:blipFill rotWithShape="1">
          <a:blip r:embed="rId3"/>
          <a:srcRect l="7653" t="29313" r="7816" b="13936"/>
          <a:stretch/>
        </p:blipFill>
        <p:spPr>
          <a:xfrm>
            <a:off x="-30068" y="0"/>
            <a:ext cx="3953502" cy="1771650"/>
          </a:xfrm>
          <a:prstGeom prst="rect">
            <a:avLst/>
          </a:prstGeom>
          <a:noFill/>
        </p:spPr>
      </p:pic>
    </p:spTree>
    <p:extLst>
      <p:ext uri="{BB962C8B-B14F-4D97-AF65-F5344CB8AC3E}">
        <p14:creationId xmlns:p14="http://schemas.microsoft.com/office/powerpoint/2010/main" val="1996291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83AD49-638B-4C69-AF61-EC5C38FF9CCD}"/>
              </a:ext>
            </a:extLst>
          </p:cNvPr>
          <p:cNvSpPr>
            <a:spLocks noGrp="1"/>
          </p:cNvSpPr>
          <p:nvPr>
            <p:ph type="body" sz="quarter" idx="12"/>
          </p:nvPr>
        </p:nvSpPr>
        <p:spPr/>
        <p:txBody>
          <a:bodyPr>
            <a:normAutofit/>
          </a:bodyPr>
          <a:lstStyle/>
          <a:p>
            <a:r>
              <a:rPr lang="en-CA" sz="2000" dirty="0"/>
              <a:t>Problem Definition exploration</a:t>
            </a:r>
          </a:p>
        </p:txBody>
      </p:sp>
      <p:sp>
        <p:nvSpPr>
          <p:cNvPr id="3" name="Text Placeholder 2">
            <a:extLst>
              <a:ext uri="{FF2B5EF4-FFF2-40B4-BE49-F238E27FC236}">
                <a16:creationId xmlns:a16="http://schemas.microsoft.com/office/drawing/2014/main" id="{C804D2EF-03AE-4B8C-9F2E-43A75E55B7DB}"/>
              </a:ext>
            </a:extLst>
          </p:cNvPr>
          <p:cNvSpPr>
            <a:spLocks noGrp="1"/>
          </p:cNvSpPr>
          <p:nvPr>
            <p:ph type="body" sz="quarter" idx="14"/>
          </p:nvPr>
        </p:nvSpPr>
        <p:spPr/>
        <p:txBody>
          <a:bodyPr>
            <a:normAutofit/>
          </a:bodyPr>
          <a:lstStyle/>
          <a:p>
            <a:r>
              <a:rPr lang="en-CA" sz="2000" dirty="0"/>
              <a:t>Finalized problem definition</a:t>
            </a:r>
          </a:p>
        </p:txBody>
      </p:sp>
      <p:sp>
        <p:nvSpPr>
          <p:cNvPr id="4" name="Text Placeholder 3">
            <a:extLst>
              <a:ext uri="{FF2B5EF4-FFF2-40B4-BE49-F238E27FC236}">
                <a16:creationId xmlns:a16="http://schemas.microsoft.com/office/drawing/2014/main" id="{5A45386C-8A9F-456C-8679-16E1EA4FC1AE}"/>
              </a:ext>
            </a:extLst>
          </p:cNvPr>
          <p:cNvSpPr>
            <a:spLocks noGrp="1"/>
          </p:cNvSpPr>
          <p:nvPr>
            <p:ph type="body" sz="quarter" idx="15"/>
          </p:nvPr>
        </p:nvSpPr>
        <p:spPr/>
        <p:txBody>
          <a:bodyPr>
            <a:normAutofit lnSpcReduction="10000"/>
          </a:bodyPr>
          <a:lstStyle/>
          <a:p>
            <a:r>
              <a:rPr lang="en-CA" sz="1600" b="1" dirty="0"/>
              <a:t>The focus is an Amazon reviews dataset hosted at University of California San Diego </a:t>
            </a:r>
            <a:r>
              <a:rPr lang="en-CA" sz="1600" b="1" dirty="0">
                <a:hlinkClick r:id="rId2">
                  <a:extLst>
                    <a:ext uri="{A12FA001-AC4F-418D-AE19-62706E023703}">
                      <ahyp:hlinkClr xmlns:ahyp="http://schemas.microsoft.com/office/drawing/2018/hyperlinkcolor" val="tx"/>
                    </a:ext>
                  </a:extLst>
                </a:hlinkClick>
              </a:rPr>
              <a:t>http://jmcauley.ucsd.edu/data/amazon/</a:t>
            </a:r>
            <a:r>
              <a:rPr lang="en-CA" sz="1600" b="1" dirty="0"/>
              <a:t> curated and researched by Ni, Lim McAuley(2019) and focus on the “product type” of cell phone. </a:t>
            </a:r>
          </a:p>
          <a:p>
            <a:r>
              <a:rPr lang="en-CA" sz="1600" b="1" dirty="0"/>
              <a:t>Identified 3 potential use cases for the dataset:</a:t>
            </a:r>
          </a:p>
          <a:p>
            <a:pPr marL="449263">
              <a:lnSpc>
                <a:spcPct val="115000"/>
              </a:lnSpc>
              <a:buFont typeface="+mj-lt"/>
              <a:buAutoNum type="arabicPeriod"/>
            </a:pPr>
            <a:r>
              <a:rPr lang="en-CA" sz="1600" b="1" dirty="0">
                <a:ea typeface="Arial" panose="020B0604020202020204" pitchFamily="34" charset="0"/>
              </a:rPr>
              <a:t> explore if a pre-trained sentiment analysis tool performs </a:t>
            </a:r>
            <a:r>
              <a:rPr lang="en-CA" b="1" dirty="0">
                <a:ea typeface="Arial" panose="020B0604020202020204" pitchFamily="34" charset="0"/>
              </a:rPr>
              <a:t>well in estimating the review text sentiment to predict the overall rating and explore if it is possible to train our own, cell phones specific, sentiment model.</a:t>
            </a:r>
          </a:p>
          <a:p>
            <a:pPr marL="449263">
              <a:lnSpc>
                <a:spcPct val="115000"/>
              </a:lnSpc>
              <a:buFont typeface="+mj-lt"/>
              <a:buAutoNum type="arabicPeriod"/>
            </a:pPr>
            <a:r>
              <a:rPr lang="en-CA" b="1" dirty="0">
                <a:effectLst/>
                <a:ea typeface="Arial" panose="020B0604020202020204" pitchFamily="34" charset="0"/>
              </a:rPr>
              <a:t>build a tool to assist manufacturers in determining which features are important and well done, and which features are not viewed positively so they may be improved in the next iteration. As such, based on user reviews text we can explore what phone features/issues/topics are making it a high rating and/or low rating. </a:t>
            </a:r>
          </a:p>
          <a:p>
            <a:pPr marL="449263">
              <a:lnSpc>
                <a:spcPct val="115000"/>
              </a:lnSpc>
              <a:buFont typeface="+mj-lt"/>
              <a:buAutoNum type="arabicPeriod"/>
            </a:pPr>
            <a:r>
              <a:rPr lang="en-CA" b="1" dirty="0">
                <a:effectLst/>
                <a:ea typeface="Arial" panose="020B0604020202020204" pitchFamily="34" charset="0"/>
              </a:rPr>
              <a:t> determining comparable phones of same or different brands for a better brand positioning in a certain phone type class.</a:t>
            </a:r>
          </a:p>
          <a:p>
            <a:pPr>
              <a:buFont typeface="+mj-lt"/>
              <a:buAutoNum type="arabicPeriod"/>
            </a:pPr>
            <a:endParaRPr lang="en-CA" b="1" dirty="0"/>
          </a:p>
          <a:p>
            <a:pPr>
              <a:buFont typeface="+mj-lt"/>
              <a:buAutoNum type="arabicPeriod"/>
            </a:pPr>
            <a:endParaRPr lang="en-CA" b="1" dirty="0"/>
          </a:p>
          <a:p>
            <a:endParaRPr lang="en-CA" b="1" dirty="0"/>
          </a:p>
        </p:txBody>
      </p:sp>
      <p:sp>
        <p:nvSpPr>
          <p:cNvPr id="5" name="Text Placeholder 4">
            <a:extLst>
              <a:ext uri="{FF2B5EF4-FFF2-40B4-BE49-F238E27FC236}">
                <a16:creationId xmlns:a16="http://schemas.microsoft.com/office/drawing/2014/main" id="{9C1CC61C-4A9E-4212-9019-28F975A80711}"/>
              </a:ext>
            </a:extLst>
          </p:cNvPr>
          <p:cNvSpPr>
            <a:spLocks noGrp="1"/>
          </p:cNvSpPr>
          <p:nvPr>
            <p:ph type="body" sz="quarter" idx="16"/>
          </p:nvPr>
        </p:nvSpPr>
        <p:spPr/>
        <p:txBody>
          <a:bodyPr>
            <a:normAutofit/>
          </a:bodyPr>
          <a:lstStyle/>
          <a:p>
            <a:r>
              <a:rPr lang="en-CA" sz="1600" b="1" dirty="0"/>
              <a:t>Analyze user text reviews versus phone overall ratings and identify key words/themes that are related to customers rating well a product, as well as the issues that are causing customers to think negatively of a product.  </a:t>
            </a:r>
          </a:p>
          <a:p>
            <a:endParaRPr lang="en-CA" sz="1600" b="1" dirty="0"/>
          </a:p>
        </p:txBody>
      </p:sp>
      <p:sp>
        <p:nvSpPr>
          <p:cNvPr id="6" name="Title 5">
            <a:extLst>
              <a:ext uri="{FF2B5EF4-FFF2-40B4-BE49-F238E27FC236}">
                <a16:creationId xmlns:a16="http://schemas.microsoft.com/office/drawing/2014/main" id="{01E48E81-8E6D-40E5-BAEF-220302389E13}"/>
              </a:ext>
            </a:extLst>
          </p:cNvPr>
          <p:cNvSpPr>
            <a:spLocks noGrp="1"/>
          </p:cNvSpPr>
          <p:nvPr>
            <p:ph type="title"/>
          </p:nvPr>
        </p:nvSpPr>
        <p:spPr/>
        <p:txBody>
          <a:bodyPr/>
          <a:lstStyle/>
          <a:p>
            <a:r>
              <a:rPr lang="en-CA" dirty="0"/>
              <a:t>1. Problem definition</a:t>
            </a:r>
          </a:p>
        </p:txBody>
      </p:sp>
    </p:spTree>
    <p:extLst>
      <p:ext uri="{BB962C8B-B14F-4D97-AF65-F5344CB8AC3E}">
        <p14:creationId xmlns:p14="http://schemas.microsoft.com/office/powerpoint/2010/main" val="959876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83AD49-638B-4C69-AF61-EC5C38FF9CCD}"/>
              </a:ext>
            </a:extLst>
          </p:cNvPr>
          <p:cNvSpPr>
            <a:spLocks noGrp="1"/>
          </p:cNvSpPr>
          <p:nvPr>
            <p:ph type="body" sz="quarter" idx="12"/>
          </p:nvPr>
        </p:nvSpPr>
        <p:spPr/>
        <p:txBody>
          <a:bodyPr>
            <a:normAutofit/>
          </a:bodyPr>
          <a:lstStyle/>
          <a:p>
            <a:r>
              <a:rPr lang="en-CA" sz="2000" dirty="0"/>
              <a:t>Amazon reviews data</a:t>
            </a:r>
          </a:p>
        </p:txBody>
      </p:sp>
      <p:sp>
        <p:nvSpPr>
          <p:cNvPr id="3" name="Text Placeholder 2">
            <a:extLst>
              <a:ext uri="{FF2B5EF4-FFF2-40B4-BE49-F238E27FC236}">
                <a16:creationId xmlns:a16="http://schemas.microsoft.com/office/drawing/2014/main" id="{C804D2EF-03AE-4B8C-9F2E-43A75E55B7DB}"/>
              </a:ext>
            </a:extLst>
          </p:cNvPr>
          <p:cNvSpPr>
            <a:spLocks noGrp="1"/>
          </p:cNvSpPr>
          <p:nvPr>
            <p:ph type="body" sz="quarter" idx="14"/>
          </p:nvPr>
        </p:nvSpPr>
        <p:spPr/>
        <p:txBody>
          <a:bodyPr>
            <a:normAutofit/>
          </a:bodyPr>
          <a:lstStyle/>
          <a:p>
            <a:r>
              <a:rPr lang="en-CA" sz="2000" dirty="0"/>
              <a:t>Data structure detail</a:t>
            </a:r>
          </a:p>
        </p:txBody>
      </p:sp>
      <p:sp>
        <p:nvSpPr>
          <p:cNvPr id="5" name="Text Placeholder 4">
            <a:extLst>
              <a:ext uri="{FF2B5EF4-FFF2-40B4-BE49-F238E27FC236}">
                <a16:creationId xmlns:a16="http://schemas.microsoft.com/office/drawing/2014/main" id="{9C1CC61C-4A9E-4212-9019-28F975A80711}"/>
              </a:ext>
            </a:extLst>
          </p:cNvPr>
          <p:cNvSpPr>
            <a:spLocks noGrp="1"/>
          </p:cNvSpPr>
          <p:nvPr>
            <p:ph type="body" sz="quarter" idx="16"/>
          </p:nvPr>
        </p:nvSpPr>
        <p:spPr>
          <a:xfrm>
            <a:off x="336665" y="2311853"/>
            <a:ext cx="5386647" cy="4130417"/>
          </a:xfrm>
        </p:spPr>
        <p:txBody>
          <a:bodyPr>
            <a:normAutofit/>
          </a:bodyPr>
          <a:lstStyle/>
          <a:p>
            <a:r>
              <a:rPr lang="en-CA" sz="1800" dirty="0">
                <a:solidFill>
                  <a:schemeClr val="bg1"/>
                </a:solidFill>
                <a:effectLst/>
                <a:latin typeface="Arial" panose="020B0604020202020204" pitchFamily="34" charset="0"/>
                <a:ea typeface="Arial" panose="020B0604020202020204" pitchFamily="34" charset="0"/>
              </a:rPr>
              <a:t>The review dataset we chose was the 5-core dataset and not the entire dataset which is a filtered list from the larger dataset</a:t>
            </a:r>
          </a:p>
          <a:p>
            <a:endParaRPr lang="en-CA" sz="1800" b="1" dirty="0">
              <a:solidFill>
                <a:schemeClr val="bg1"/>
              </a:solidFill>
              <a:latin typeface="Arial" panose="020B0604020202020204" pitchFamily="34" charset="0"/>
            </a:endParaRPr>
          </a:p>
          <a:p>
            <a:endParaRPr lang="en-CA" sz="1800" b="1" dirty="0">
              <a:solidFill>
                <a:schemeClr val="bg1"/>
              </a:solidFill>
              <a:latin typeface="Arial" panose="020B0604020202020204" pitchFamily="34" charset="0"/>
            </a:endParaRPr>
          </a:p>
          <a:p>
            <a:endParaRPr lang="en-CA" sz="1800" b="1" dirty="0">
              <a:solidFill>
                <a:schemeClr val="bg1"/>
              </a:solidFill>
              <a:latin typeface="Arial" panose="020B0604020202020204" pitchFamily="34" charset="0"/>
            </a:endParaRPr>
          </a:p>
          <a:p>
            <a:endParaRPr lang="en-CA" sz="1800" b="1" dirty="0">
              <a:solidFill>
                <a:schemeClr val="bg1"/>
              </a:solidFill>
              <a:latin typeface="Arial" panose="020B0604020202020204" pitchFamily="34" charset="0"/>
            </a:endParaRPr>
          </a:p>
          <a:p>
            <a:endParaRPr lang="en-CA" sz="1800" b="1" dirty="0">
              <a:solidFill>
                <a:schemeClr val="bg1"/>
              </a:solidFill>
              <a:latin typeface="Arial" panose="020B0604020202020204" pitchFamily="34" charset="0"/>
            </a:endParaRPr>
          </a:p>
          <a:p>
            <a:r>
              <a:rPr lang="en-CA" sz="1800" dirty="0">
                <a:solidFill>
                  <a:schemeClr val="bg1"/>
                </a:solidFill>
                <a:effectLst/>
                <a:latin typeface="Arial" panose="020B0604020202020204" pitchFamily="34" charset="0"/>
                <a:ea typeface="Arial" panose="020B0604020202020204" pitchFamily="34" charset="0"/>
              </a:rPr>
              <a:t>filtered the data to remove duplicate reviews , and the tablet products. This resulted in the dataset being reduced to 63,919 records and consisting of our desired cell phone reviews</a:t>
            </a:r>
            <a:endParaRPr lang="en-CA" sz="1600" b="1" dirty="0">
              <a:solidFill>
                <a:schemeClr val="bg1"/>
              </a:solidFill>
            </a:endParaRPr>
          </a:p>
        </p:txBody>
      </p:sp>
      <p:sp>
        <p:nvSpPr>
          <p:cNvPr id="6" name="Title 5">
            <a:extLst>
              <a:ext uri="{FF2B5EF4-FFF2-40B4-BE49-F238E27FC236}">
                <a16:creationId xmlns:a16="http://schemas.microsoft.com/office/drawing/2014/main" id="{01E48E81-8E6D-40E5-BAEF-220302389E13}"/>
              </a:ext>
            </a:extLst>
          </p:cNvPr>
          <p:cNvSpPr>
            <a:spLocks noGrp="1"/>
          </p:cNvSpPr>
          <p:nvPr>
            <p:ph type="title"/>
          </p:nvPr>
        </p:nvSpPr>
        <p:spPr/>
        <p:txBody>
          <a:bodyPr/>
          <a:lstStyle/>
          <a:p>
            <a:r>
              <a:rPr lang="en-US" dirty="0"/>
              <a:t>2. Data &amp; descriptive statistics (1/5)</a:t>
            </a:r>
          </a:p>
        </p:txBody>
      </p:sp>
      <p:graphicFrame>
        <p:nvGraphicFramePr>
          <p:cNvPr id="8" name="Table 7">
            <a:extLst>
              <a:ext uri="{FF2B5EF4-FFF2-40B4-BE49-F238E27FC236}">
                <a16:creationId xmlns:a16="http://schemas.microsoft.com/office/drawing/2014/main" id="{84733F3A-7147-4660-ADF1-0926069B4F01}"/>
              </a:ext>
            </a:extLst>
          </p:cNvPr>
          <p:cNvGraphicFramePr>
            <a:graphicFrameLocks noGrp="1"/>
          </p:cNvGraphicFramePr>
          <p:nvPr>
            <p:extLst>
              <p:ext uri="{D42A27DB-BD31-4B8C-83A1-F6EECF244321}">
                <p14:modId xmlns:p14="http://schemas.microsoft.com/office/powerpoint/2010/main" val="1036098190"/>
              </p:ext>
            </p:extLst>
          </p:nvPr>
        </p:nvGraphicFramePr>
        <p:xfrm>
          <a:off x="6419203" y="2202861"/>
          <a:ext cx="5649152" cy="4523900"/>
        </p:xfrm>
        <a:graphic>
          <a:graphicData uri="http://schemas.openxmlformats.org/drawingml/2006/table">
            <a:tbl>
              <a:tblPr>
                <a:tableStyleId>{5C22544A-7EE6-4342-B048-85BDC9FD1C3A}</a:tableStyleId>
              </a:tblPr>
              <a:tblGrid>
                <a:gridCol w="789304">
                  <a:extLst>
                    <a:ext uri="{9D8B030D-6E8A-4147-A177-3AD203B41FA5}">
                      <a16:colId xmlns:a16="http://schemas.microsoft.com/office/drawing/2014/main" val="2351250121"/>
                    </a:ext>
                  </a:extLst>
                </a:gridCol>
                <a:gridCol w="4859848">
                  <a:extLst>
                    <a:ext uri="{9D8B030D-6E8A-4147-A177-3AD203B41FA5}">
                      <a16:colId xmlns:a16="http://schemas.microsoft.com/office/drawing/2014/main" val="3107299325"/>
                    </a:ext>
                  </a:extLst>
                </a:gridCol>
              </a:tblGrid>
              <a:tr h="1857631">
                <a:tc>
                  <a:txBody>
                    <a:bodyPr/>
                    <a:lstStyle/>
                    <a:p>
                      <a:pPr>
                        <a:lnSpc>
                          <a:spcPts val="1300"/>
                        </a:lnSpc>
                      </a:pPr>
                      <a:r>
                        <a:rPr lang="en-CA" sz="1100" b="1" dirty="0">
                          <a:effectLst/>
                        </a:rPr>
                        <a:t>Reviews data</a:t>
                      </a:r>
                      <a:endParaRPr lang="en-CA" sz="1100" b="1" dirty="0">
                        <a:effectLst/>
                        <a:latin typeface="Arial" panose="020B0604020202020204" pitchFamily="34" charset="0"/>
                        <a:ea typeface="Arial" panose="020B0604020202020204" pitchFamily="34" charset="0"/>
                      </a:endParaRPr>
                    </a:p>
                  </a:txBody>
                  <a:tcPr marL="57825" marR="57825" marT="57825" marB="57825">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AFC2"/>
                    </a:solidFill>
                  </a:tcPr>
                </a:tc>
                <a:tc>
                  <a:txBody>
                    <a:bodyPr/>
                    <a:lstStyle/>
                    <a:p>
                      <a:pPr marL="180975" lvl="0" indent="-180975">
                        <a:lnSpc>
                          <a:spcPts val="1300"/>
                        </a:lnSpc>
                        <a:buFont typeface="Arial" panose="020B0604020202020204" pitchFamily="34" charset="0"/>
                        <a:buChar char="●"/>
                      </a:pPr>
                      <a:r>
                        <a:rPr lang="en-CA" sz="1100" u="none" strike="noStrike" dirty="0" err="1">
                          <a:effectLst/>
                        </a:rPr>
                        <a:t>reviewerID</a:t>
                      </a:r>
                      <a:r>
                        <a:rPr lang="en-CA" sz="1100" u="none" strike="noStrike" dirty="0">
                          <a:effectLst/>
                        </a:rPr>
                        <a:t> - ID of the reviewer, e.g. </a:t>
                      </a:r>
                      <a:r>
                        <a:rPr lang="en-CA" sz="1100" u="none" strike="noStrike" dirty="0">
                          <a:effectLst/>
                          <a:hlinkClick r:id="rId2"/>
                        </a:rPr>
                        <a:t>A2SUAM1J3GNN3B</a:t>
                      </a:r>
                      <a:endParaRPr lang="en-CA" sz="1100" u="none" strike="noStrike" dirty="0">
                        <a:effectLst/>
                      </a:endParaRPr>
                    </a:p>
                    <a:p>
                      <a:pPr marL="180975" lvl="0" indent="-180975">
                        <a:lnSpc>
                          <a:spcPts val="1300"/>
                        </a:lnSpc>
                        <a:buFont typeface="Arial" panose="020B0604020202020204" pitchFamily="34" charset="0"/>
                        <a:buChar char="●"/>
                      </a:pPr>
                      <a:r>
                        <a:rPr lang="en-CA" sz="1100" u="none" strike="noStrike" dirty="0" err="1">
                          <a:effectLst/>
                        </a:rPr>
                        <a:t>asin</a:t>
                      </a:r>
                      <a:r>
                        <a:rPr lang="en-CA" sz="1100" u="none" strike="noStrike" dirty="0">
                          <a:effectLst/>
                        </a:rPr>
                        <a:t> - ID of the product, e.g. </a:t>
                      </a:r>
                      <a:r>
                        <a:rPr lang="en-CA" sz="1100" u="none" strike="noStrike" dirty="0">
                          <a:effectLst/>
                          <a:hlinkClick r:id="rId3"/>
                        </a:rPr>
                        <a:t>0000013714</a:t>
                      </a:r>
                      <a:endParaRPr lang="en-CA" sz="1100" u="none" strike="noStrike" dirty="0">
                        <a:effectLst/>
                      </a:endParaRPr>
                    </a:p>
                    <a:p>
                      <a:pPr marL="180975" lvl="0" indent="-180975">
                        <a:lnSpc>
                          <a:spcPts val="1300"/>
                        </a:lnSpc>
                        <a:buFont typeface="Arial" panose="020B0604020202020204" pitchFamily="34" charset="0"/>
                        <a:buChar char="●"/>
                      </a:pPr>
                      <a:r>
                        <a:rPr lang="en-CA" sz="1100" u="none" strike="noStrike" dirty="0" err="1">
                          <a:effectLst/>
                        </a:rPr>
                        <a:t>reviewerName</a:t>
                      </a:r>
                      <a:r>
                        <a:rPr lang="en-CA" sz="1100" u="none" strike="noStrike" dirty="0">
                          <a:effectLst/>
                        </a:rPr>
                        <a:t> - name of the reviewer</a:t>
                      </a:r>
                    </a:p>
                    <a:p>
                      <a:pPr marL="180975" lvl="0" indent="-180975">
                        <a:lnSpc>
                          <a:spcPts val="1300"/>
                        </a:lnSpc>
                        <a:buFont typeface="Arial" panose="020B0604020202020204" pitchFamily="34" charset="0"/>
                        <a:buChar char="●"/>
                      </a:pPr>
                      <a:r>
                        <a:rPr lang="en-CA" sz="1100" u="none" strike="noStrike" dirty="0">
                          <a:effectLst/>
                        </a:rPr>
                        <a:t>vote - helpful votes of the review</a:t>
                      </a:r>
                    </a:p>
                    <a:p>
                      <a:pPr marL="180975" lvl="0" indent="-180975">
                        <a:lnSpc>
                          <a:spcPts val="1300"/>
                        </a:lnSpc>
                        <a:buFont typeface="Arial" panose="020B0604020202020204" pitchFamily="34" charset="0"/>
                        <a:buChar char="●"/>
                      </a:pPr>
                      <a:r>
                        <a:rPr lang="en-CA" sz="1100" u="none" strike="noStrike" dirty="0">
                          <a:effectLst/>
                        </a:rPr>
                        <a:t>style - a </a:t>
                      </a:r>
                      <a:r>
                        <a:rPr lang="en-CA" sz="1100" u="none" strike="noStrike" dirty="0" err="1">
                          <a:effectLst/>
                        </a:rPr>
                        <a:t>disctionary</a:t>
                      </a:r>
                      <a:r>
                        <a:rPr lang="en-CA" sz="1100" u="none" strike="noStrike" dirty="0">
                          <a:effectLst/>
                        </a:rPr>
                        <a:t> of the product metadata, e.g., "Format" is "Hardcover"</a:t>
                      </a:r>
                    </a:p>
                    <a:p>
                      <a:pPr marL="180975" lvl="0" indent="-180975">
                        <a:lnSpc>
                          <a:spcPts val="1300"/>
                        </a:lnSpc>
                        <a:buFont typeface="Arial" panose="020B0604020202020204" pitchFamily="34" charset="0"/>
                        <a:buChar char="●"/>
                      </a:pPr>
                      <a:r>
                        <a:rPr lang="en-CA" sz="1100" b="1" u="sng" strike="noStrike" dirty="0" err="1">
                          <a:effectLst/>
                        </a:rPr>
                        <a:t>reviewText</a:t>
                      </a:r>
                      <a:r>
                        <a:rPr lang="en-CA" sz="1100" b="1" u="sng" strike="noStrike" dirty="0">
                          <a:effectLst/>
                        </a:rPr>
                        <a:t> - text of the review</a:t>
                      </a:r>
                    </a:p>
                    <a:p>
                      <a:pPr marL="180975" lvl="0" indent="-180975">
                        <a:lnSpc>
                          <a:spcPts val="1300"/>
                        </a:lnSpc>
                        <a:buFont typeface="Arial" panose="020B0604020202020204" pitchFamily="34" charset="0"/>
                        <a:buChar char="●"/>
                      </a:pPr>
                      <a:r>
                        <a:rPr lang="en-CA" sz="1100" b="1" u="sng" strike="noStrike" dirty="0">
                          <a:effectLst/>
                        </a:rPr>
                        <a:t>overall - rating of the product ( categorical variable with values among 1, 2, 3, 4, 5)</a:t>
                      </a:r>
                    </a:p>
                    <a:p>
                      <a:pPr marL="180975" lvl="0" indent="-180975">
                        <a:lnSpc>
                          <a:spcPts val="1300"/>
                        </a:lnSpc>
                        <a:buFont typeface="Arial" panose="020B0604020202020204" pitchFamily="34" charset="0"/>
                        <a:buChar char="●"/>
                      </a:pPr>
                      <a:r>
                        <a:rPr lang="en-CA" sz="1100" u="none" strike="noStrike" dirty="0">
                          <a:effectLst/>
                        </a:rPr>
                        <a:t>summary - summary of the review</a:t>
                      </a:r>
                    </a:p>
                    <a:p>
                      <a:pPr marL="180975" lvl="0" indent="-180975">
                        <a:lnSpc>
                          <a:spcPts val="1300"/>
                        </a:lnSpc>
                        <a:buFont typeface="Arial" panose="020B0604020202020204" pitchFamily="34" charset="0"/>
                        <a:buChar char="●"/>
                      </a:pPr>
                      <a:r>
                        <a:rPr lang="en-CA" sz="1100" u="none" strike="noStrike" dirty="0" err="1">
                          <a:effectLst/>
                        </a:rPr>
                        <a:t>unixReviewTime</a:t>
                      </a:r>
                      <a:r>
                        <a:rPr lang="en-CA" sz="1100" u="none" strike="noStrike" dirty="0">
                          <a:effectLst/>
                        </a:rPr>
                        <a:t> - time of the review (</a:t>
                      </a:r>
                      <a:r>
                        <a:rPr lang="en-CA" sz="1100" u="none" strike="noStrike" dirty="0" err="1">
                          <a:effectLst/>
                        </a:rPr>
                        <a:t>unix</a:t>
                      </a:r>
                      <a:r>
                        <a:rPr lang="en-CA" sz="1100" u="none" strike="noStrike" dirty="0">
                          <a:effectLst/>
                        </a:rPr>
                        <a:t> time)</a:t>
                      </a:r>
                    </a:p>
                    <a:p>
                      <a:pPr marL="180975" lvl="0" indent="-180975">
                        <a:lnSpc>
                          <a:spcPts val="1300"/>
                        </a:lnSpc>
                        <a:buFont typeface="Arial" panose="020B0604020202020204" pitchFamily="34" charset="0"/>
                        <a:buChar char="●"/>
                      </a:pPr>
                      <a:r>
                        <a:rPr lang="en-CA" sz="1100" u="none" strike="noStrike" dirty="0" err="1">
                          <a:effectLst/>
                        </a:rPr>
                        <a:t>reviewTime</a:t>
                      </a:r>
                      <a:r>
                        <a:rPr lang="en-CA" sz="1100" u="none" strike="noStrike" dirty="0">
                          <a:effectLst/>
                        </a:rPr>
                        <a:t> - time of the review (raw)</a:t>
                      </a:r>
                    </a:p>
                    <a:p>
                      <a:pPr marL="180975" lvl="0" indent="-180975">
                        <a:lnSpc>
                          <a:spcPts val="1300"/>
                        </a:lnSpc>
                        <a:buFont typeface="Arial" panose="020B0604020202020204" pitchFamily="34" charset="0"/>
                        <a:buChar char="●"/>
                      </a:pPr>
                      <a:r>
                        <a:rPr lang="en-CA" sz="1100" u="none" strike="noStrike" dirty="0">
                          <a:effectLst/>
                        </a:rPr>
                        <a:t>image - images that users post after they have received the product</a:t>
                      </a:r>
                      <a:endParaRPr lang="en-CA" sz="1100" u="none" strike="noStrike" dirty="0">
                        <a:effectLst/>
                        <a:latin typeface="Arial" panose="020B0604020202020204" pitchFamily="34" charset="0"/>
                        <a:ea typeface="Arial" panose="020B0604020202020204" pitchFamily="34" charset="0"/>
                      </a:endParaRPr>
                    </a:p>
                  </a:txBody>
                  <a:tcPr marL="57825" marR="57825" marT="57825" marB="57825">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AFC2"/>
                    </a:solidFill>
                  </a:tcPr>
                </a:tc>
                <a:extLst>
                  <a:ext uri="{0D108BD9-81ED-4DB2-BD59-A6C34878D82A}">
                    <a16:rowId xmlns:a16="http://schemas.microsoft.com/office/drawing/2014/main" val="4059375562"/>
                  </a:ext>
                </a:extLst>
              </a:tr>
              <a:tr h="2493707">
                <a:tc>
                  <a:txBody>
                    <a:bodyPr/>
                    <a:lstStyle/>
                    <a:p>
                      <a:pPr>
                        <a:lnSpc>
                          <a:spcPts val="1300"/>
                        </a:lnSpc>
                      </a:pPr>
                      <a:r>
                        <a:rPr lang="en-CA" sz="1100" b="1" dirty="0">
                          <a:effectLst/>
                        </a:rPr>
                        <a:t>Products metadata</a:t>
                      </a:r>
                      <a:endParaRPr lang="en-CA" sz="1100" b="1" dirty="0">
                        <a:effectLst/>
                        <a:latin typeface="Arial" panose="020B0604020202020204" pitchFamily="34" charset="0"/>
                        <a:ea typeface="Arial" panose="020B0604020202020204" pitchFamily="34" charset="0"/>
                      </a:endParaRPr>
                    </a:p>
                  </a:txBody>
                  <a:tcPr marL="57825" marR="57825" marT="57825" marB="57825">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AFC2"/>
                    </a:solidFill>
                  </a:tcPr>
                </a:tc>
                <a:tc>
                  <a:txBody>
                    <a:bodyPr/>
                    <a:lstStyle/>
                    <a:p>
                      <a:pPr marL="180975" lvl="0" indent="-180975">
                        <a:lnSpc>
                          <a:spcPts val="1300"/>
                        </a:lnSpc>
                        <a:buSzPts val="1200"/>
                        <a:buFont typeface="Arial" panose="020B0604020202020204" pitchFamily="34" charset="0"/>
                        <a:buChar char="●"/>
                      </a:pPr>
                      <a:r>
                        <a:rPr lang="en-CA" sz="1100" u="none" strike="noStrike" dirty="0" err="1">
                          <a:effectLst/>
                        </a:rPr>
                        <a:t>asin</a:t>
                      </a:r>
                      <a:r>
                        <a:rPr lang="en-CA" sz="1100" u="none" strike="noStrike" dirty="0">
                          <a:effectLst/>
                        </a:rPr>
                        <a:t> - ID of the product, e.g. </a:t>
                      </a:r>
                      <a:r>
                        <a:rPr lang="en-CA" sz="1100" u="none" strike="noStrike" dirty="0">
                          <a:effectLst/>
                          <a:hlinkClick r:id="rId4"/>
                        </a:rPr>
                        <a:t>0000031852</a:t>
                      </a:r>
                      <a:endParaRPr lang="en-CA" sz="1100" u="none" strike="noStrike" dirty="0">
                        <a:effectLst/>
                      </a:endParaRPr>
                    </a:p>
                    <a:p>
                      <a:pPr marL="180975" lvl="0" indent="-180975">
                        <a:lnSpc>
                          <a:spcPts val="1300"/>
                        </a:lnSpc>
                        <a:buSzPts val="1200"/>
                        <a:buFont typeface="Arial" panose="020B0604020202020204" pitchFamily="34" charset="0"/>
                        <a:buChar char="●"/>
                      </a:pPr>
                      <a:r>
                        <a:rPr lang="en-CA" sz="1100" u="none" strike="noStrike" dirty="0">
                          <a:effectLst/>
                        </a:rPr>
                        <a:t>title - name of the product</a:t>
                      </a:r>
                    </a:p>
                    <a:p>
                      <a:pPr marL="180975" lvl="0" indent="-180975">
                        <a:lnSpc>
                          <a:spcPts val="1300"/>
                        </a:lnSpc>
                        <a:buSzPts val="1200"/>
                        <a:buFont typeface="Arial" panose="020B0604020202020204" pitchFamily="34" charset="0"/>
                        <a:buChar char="●"/>
                      </a:pPr>
                      <a:r>
                        <a:rPr lang="en-CA" sz="1100" u="none" strike="noStrike" dirty="0">
                          <a:effectLst/>
                        </a:rPr>
                        <a:t>feature - bullet-point format features of the product</a:t>
                      </a:r>
                    </a:p>
                    <a:p>
                      <a:pPr marL="180975" lvl="0" indent="-180975">
                        <a:lnSpc>
                          <a:spcPts val="1300"/>
                        </a:lnSpc>
                        <a:buSzPts val="1200"/>
                        <a:buFont typeface="Arial" panose="020B0604020202020204" pitchFamily="34" charset="0"/>
                        <a:buChar char="●"/>
                      </a:pPr>
                      <a:r>
                        <a:rPr lang="en-CA" sz="1100" u="none" strike="noStrike" dirty="0">
                          <a:effectLst/>
                        </a:rPr>
                        <a:t>description - description of the product</a:t>
                      </a:r>
                    </a:p>
                    <a:p>
                      <a:pPr marL="180975" lvl="0" indent="-180975">
                        <a:lnSpc>
                          <a:spcPts val="1300"/>
                        </a:lnSpc>
                        <a:buSzPts val="1200"/>
                        <a:buFont typeface="Arial" panose="020B0604020202020204" pitchFamily="34" charset="0"/>
                        <a:buChar char="●"/>
                      </a:pPr>
                      <a:r>
                        <a:rPr lang="en-CA" sz="1100" u="none" strike="noStrike" dirty="0">
                          <a:effectLst/>
                        </a:rPr>
                        <a:t>price - price in US dollars (at time of crawl)</a:t>
                      </a:r>
                    </a:p>
                    <a:p>
                      <a:pPr marL="180975" lvl="0" indent="-180975">
                        <a:lnSpc>
                          <a:spcPts val="1300"/>
                        </a:lnSpc>
                        <a:buSzPts val="1200"/>
                        <a:buFont typeface="Arial" panose="020B0604020202020204" pitchFamily="34" charset="0"/>
                        <a:buChar char="●"/>
                      </a:pPr>
                      <a:r>
                        <a:rPr lang="en-CA" sz="1100" u="none" strike="noStrike" dirty="0" err="1">
                          <a:effectLst/>
                        </a:rPr>
                        <a:t>imageURL</a:t>
                      </a:r>
                      <a:r>
                        <a:rPr lang="en-CA" sz="1100" u="none" strike="noStrike" dirty="0">
                          <a:effectLst/>
                        </a:rPr>
                        <a:t> - </a:t>
                      </a:r>
                      <a:r>
                        <a:rPr lang="en-CA" sz="1100" u="none" strike="noStrike" dirty="0" err="1">
                          <a:effectLst/>
                        </a:rPr>
                        <a:t>url</a:t>
                      </a:r>
                      <a:r>
                        <a:rPr lang="en-CA" sz="1100" u="none" strike="noStrike" dirty="0">
                          <a:effectLst/>
                        </a:rPr>
                        <a:t> of the product image</a:t>
                      </a:r>
                    </a:p>
                    <a:p>
                      <a:pPr marL="180975" lvl="0" indent="-180975">
                        <a:lnSpc>
                          <a:spcPts val="1300"/>
                        </a:lnSpc>
                        <a:buSzPts val="1200"/>
                        <a:buFont typeface="Arial" panose="020B0604020202020204" pitchFamily="34" charset="0"/>
                        <a:buChar char="●"/>
                      </a:pPr>
                      <a:r>
                        <a:rPr lang="en-CA" sz="1100" u="none" strike="noStrike" dirty="0" err="1">
                          <a:effectLst/>
                        </a:rPr>
                        <a:t>imageURL</a:t>
                      </a:r>
                      <a:r>
                        <a:rPr lang="en-CA" sz="1100" u="none" strike="noStrike" dirty="0">
                          <a:effectLst/>
                        </a:rPr>
                        <a:t> - </a:t>
                      </a:r>
                      <a:r>
                        <a:rPr lang="en-CA" sz="1100" u="none" strike="noStrike" dirty="0" err="1">
                          <a:effectLst/>
                        </a:rPr>
                        <a:t>url</a:t>
                      </a:r>
                      <a:r>
                        <a:rPr lang="en-CA" sz="1100" u="none" strike="noStrike" dirty="0">
                          <a:effectLst/>
                        </a:rPr>
                        <a:t> of the high resolution product image</a:t>
                      </a:r>
                    </a:p>
                    <a:p>
                      <a:pPr marL="180975" lvl="0" indent="-180975">
                        <a:lnSpc>
                          <a:spcPts val="1300"/>
                        </a:lnSpc>
                        <a:buSzPts val="1200"/>
                        <a:buFont typeface="Arial" panose="020B0604020202020204" pitchFamily="34" charset="0"/>
                        <a:buChar char="●"/>
                      </a:pPr>
                      <a:r>
                        <a:rPr lang="en-CA" sz="1100" u="none" strike="noStrike" dirty="0">
                          <a:effectLst/>
                        </a:rPr>
                        <a:t>related - related products (also bought, also viewed, bought together, buy after viewing)</a:t>
                      </a:r>
                    </a:p>
                    <a:p>
                      <a:pPr marL="180975" lvl="0" indent="-180975">
                        <a:lnSpc>
                          <a:spcPts val="1300"/>
                        </a:lnSpc>
                        <a:buSzPts val="1200"/>
                        <a:buFont typeface="Arial" panose="020B0604020202020204" pitchFamily="34" charset="0"/>
                        <a:buChar char="●"/>
                      </a:pPr>
                      <a:r>
                        <a:rPr lang="en-CA" sz="1100" u="none" strike="noStrike" dirty="0" err="1">
                          <a:effectLst/>
                        </a:rPr>
                        <a:t>salesRank</a:t>
                      </a:r>
                      <a:r>
                        <a:rPr lang="en-CA" sz="1100" u="none" strike="noStrike" dirty="0">
                          <a:effectLst/>
                        </a:rPr>
                        <a:t> - sales rank information</a:t>
                      </a:r>
                    </a:p>
                    <a:p>
                      <a:pPr marL="180975" lvl="0" indent="-180975">
                        <a:lnSpc>
                          <a:spcPts val="1300"/>
                        </a:lnSpc>
                        <a:buSzPts val="1200"/>
                        <a:buFont typeface="Arial" panose="020B0604020202020204" pitchFamily="34" charset="0"/>
                        <a:buChar char="●"/>
                      </a:pPr>
                      <a:r>
                        <a:rPr lang="en-CA" sz="1100" u="none" strike="noStrike" dirty="0">
                          <a:effectLst/>
                        </a:rPr>
                        <a:t>brand - brand name</a:t>
                      </a:r>
                    </a:p>
                    <a:p>
                      <a:pPr marL="180975" lvl="0" indent="-180975">
                        <a:lnSpc>
                          <a:spcPts val="1300"/>
                        </a:lnSpc>
                        <a:buSzPts val="1200"/>
                        <a:buFont typeface="Arial" panose="020B0604020202020204" pitchFamily="34" charset="0"/>
                        <a:buChar char="●"/>
                      </a:pPr>
                      <a:r>
                        <a:rPr lang="en-CA" sz="1100" u="none" strike="noStrike" dirty="0">
                          <a:effectLst/>
                        </a:rPr>
                        <a:t>categories - list of categories the product belongs to</a:t>
                      </a:r>
                    </a:p>
                    <a:p>
                      <a:pPr marL="180975" lvl="0" indent="-180975">
                        <a:lnSpc>
                          <a:spcPts val="1300"/>
                        </a:lnSpc>
                        <a:buSzPts val="1200"/>
                        <a:buFont typeface="Arial" panose="020B0604020202020204" pitchFamily="34" charset="0"/>
                        <a:buChar char="●"/>
                      </a:pPr>
                      <a:r>
                        <a:rPr lang="en-CA" sz="1100" u="none" strike="noStrike" dirty="0">
                          <a:effectLst/>
                        </a:rPr>
                        <a:t>tech1 - the first technical detail table of the product</a:t>
                      </a:r>
                    </a:p>
                    <a:p>
                      <a:pPr marL="180975" lvl="0" indent="-180975">
                        <a:lnSpc>
                          <a:spcPts val="1300"/>
                        </a:lnSpc>
                        <a:buSzPts val="1200"/>
                        <a:buFont typeface="Arial" panose="020B0604020202020204" pitchFamily="34" charset="0"/>
                        <a:buChar char="●"/>
                      </a:pPr>
                      <a:r>
                        <a:rPr lang="en-CA" sz="1100" u="none" strike="noStrike" dirty="0">
                          <a:effectLst/>
                        </a:rPr>
                        <a:t>tech2 - the second technical detail table of the product</a:t>
                      </a:r>
                    </a:p>
                    <a:p>
                      <a:pPr marL="180975" lvl="0" indent="-180975">
                        <a:lnSpc>
                          <a:spcPts val="1300"/>
                        </a:lnSpc>
                        <a:buSzPts val="1200"/>
                        <a:buFont typeface="Arial" panose="020B0604020202020204" pitchFamily="34" charset="0"/>
                        <a:buChar char="●"/>
                      </a:pPr>
                      <a:r>
                        <a:rPr lang="en-CA" sz="1100" u="none" strike="noStrike" dirty="0">
                          <a:effectLst/>
                        </a:rPr>
                        <a:t>similar - similar product table</a:t>
                      </a:r>
                      <a:endParaRPr lang="en-CA" sz="1100" u="none" strike="noStrike" dirty="0">
                        <a:effectLst/>
                        <a:latin typeface="Verdana" panose="020B0604030504040204" pitchFamily="34" charset="0"/>
                        <a:ea typeface="Verdana" panose="020B0604030504040204" pitchFamily="34" charset="0"/>
                        <a:cs typeface="Verdana" panose="020B0604030504040204" pitchFamily="34" charset="0"/>
                      </a:endParaRPr>
                    </a:p>
                  </a:txBody>
                  <a:tcPr marL="57825" marR="57825" marT="57825" marB="57825">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D5AFC2"/>
                    </a:solidFill>
                  </a:tcPr>
                </a:tc>
                <a:extLst>
                  <a:ext uri="{0D108BD9-81ED-4DB2-BD59-A6C34878D82A}">
                    <a16:rowId xmlns:a16="http://schemas.microsoft.com/office/drawing/2014/main" val="2328413454"/>
                  </a:ext>
                </a:extLst>
              </a:tr>
            </a:tbl>
          </a:graphicData>
        </a:graphic>
      </p:graphicFrame>
      <p:pic>
        <p:nvPicPr>
          <p:cNvPr id="10" name="image15.png">
            <a:extLst>
              <a:ext uri="{FF2B5EF4-FFF2-40B4-BE49-F238E27FC236}">
                <a16:creationId xmlns:a16="http://schemas.microsoft.com/office/drawing/2014/main" id="{A63157D1-207A-48EC-9735-E8584A42BEB9}"/>
              </a:ext>
            </a:extLst>
          </p:cNvPr>
          <p:cNvPicPr/>
          <p:nvPr/>
        </p:nvPicPr>
        <p:blipFill>
          <a:blip r:embed="rId5"/>
          <a:srcRect/>
          <a:stretch>
            <a:fillRect/>
          </a:stretch>
        </p:blipFill>
        <p:spPr>
          <a:xfrm>
            <a:off x="877606" y="3539273"/>
            <a:ext cx="4485246" cy="906892"/>
          </a:xfrm>
          <a:prstGeom prst="rect">
            <a:avLst/>
          </a:prstGeom>
          <a:ln w="25400">
            <a:solidFill>
              <a:srgbClr val="666666"/>
            </a:solidFill>
            <a:prstDash val="solid"/>
          </a:ln>
        </p:spPr>
      </p:pic>
    </p:spTree>
    <p:extLst>
      <p:ext uri="{BB962C8B-B14F-4D97-AF65-F5344CB8AC3E}">
        <p14:creationId xmlns:p14="http://schemas.microsoft.com/office/powerpoint/2010/main" val="244647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38F09D-3C56-45BE-92AD-45823DA59E77}"/>
              </a:ext>
            </a:extLst>
          </p:cNvPr>
          <p:cNvSpPr>
            <a:spLocks noGrp="1"/>
          </p:cNvSpPr>
          <p:nvPr>
            <p:ph type="body" sz="quarter" idx="12"/>
          </p:nvPr>
        </p:nvSpPr>
        <p:spPr>
          <a:xfrm>
            <a:off x="257695" y="1578643"/>
            <a:ext cx="5838305" cy="382749"/>
          </a:xfrm>
        </p:spPr>
        <p:txBody>
          <a:bodyPr/>
          <a:lstStyle/>
          <a:p>
            <a:r>
              <a:rPr lang="en-US" dirty="0"/>
              <a:t>Brands, Phone Specs, Number of Reviews per year</a:t>
            </a:r>
            <a:endParaRPr lang="en-CA" dirty="0"/>
          </a:p>
        </p:txBody>
      </p:sp>
      <p:sp>
        <p:nvSpPr>
          <p:cNvPr id="3" name="Text Placeholder 2">
            <a:extLst>
              <a:ext uri="{FF2B5EF4-FFF2-40B4-BE49-F238E27FC236}">
                <a16:creationId xmlns:a16="http://schemas.microsoft.com/office/drawing/2014/main" id="{A934A2FA-29E6-4307-8454-4257D8BE51C9}"/>
              </a:ext>
            </a:extLst>
          </p:cNvPr>
          <p:cNvSpPr>
            <a:spLocks noGrp="1"/>
          </p:cNvSpPr>
          <p:nvPr>
            <p:ph type="body" sz="quarter" idx="14"/>
          </p:nvPr>
        </p:nvSpPr>
        <p:spPr>
          <a:xfrm>
            <a:off x="6475615" y="1578642"/>
            <a:ext cx="5386647" cy="382749"/>
          </a:xfrm>
        </p:spPr>
        <p:txBody>
          <a:bodyPr/>
          <a:lstStyle/>
          <a:p>
            <a:r>
              <a:rPr lang="en-US" dirty="0"/>
              <a:t>Avg. Number of Reviews per phone by year</a:t>
            </a:r>
            <a:endParaRPr lang="en-CA" dirty="0"/>
          </a:p>
        </p:txBody>
      </p:sp>
      <p:sp>
        <p:nvSpPr>
          <p:cNvPr id="4" name="Text Placeholder 3">
            <a:extLst>
              <a:ext uri="{FF2B5EF4-FFF2-40B4-BE49-F238E27FC236}">
                <a16:creationId xmlns:a16="http://schemas.microsoft.com/office/drawing/2014/main" id="{0ED35905-AE4A-4E20-860D-D4E443668127}"/>
              </a:ext>
            </a:extLst>
          </p:cNvPr>
          <p:cNvSpPr>
            <a:spLocks noGrp="1"/>
          </p:cNvSpPr>
          <p:nvPr>
            <p:ph type="body" sz="quarter" idx="15"/>
          </p:nvPr>
        </p:nvSpPr>
        <p:spPr>
          <a:xfrm>
            <a:off x="263237" y="1994478"/>
            <a:ext cx="5453149" cy="4130418"/>
          </a:xfrm>
        </p:spPr>
        <p:txBody>
          <a:bodyPr>
            <a:normAutofit/>
          </a:bodyPr>
          <a:lstStyle/>
          <a:p>
            <a:r>
              <a:rPr lang="en-CA" sz="1400" b="1" dirty="0">
                <a:effectLst/>
                <a:ea typeface="Arial" panose="020B0604020202020204" pitchFamily="34" charset="0"/>
              </a:rPr>
              <a:t>As time passes the number of reviews, brands and phone specs grows steady and hits a plateau in 2015. From 2016 to Sep 2018, when the last review was available, the numbers decreased.</a:t>
            </a:r>
            <a:endParaRPr lang="en-CA" sz="1200" b="1" dirty="0"/>
          </a:p>
        </p:txBody>
      </p:sp>
      <p:sp>
        <p:nvSpPr>
          <p:cNvPr id="5" name="Text Placeholder 4">
            <a:extLst>
              <a:ext uri="{FF2B5EF4-FFF2-40B4-BE49-F238E27FC236}">
                <a16:creationId xmlns:a16="http://schemas.microsoft.com/office/drawing/2014/main" id="{B5ADF56D-849F-46EF-99BA-23F90CA0D3CC}"/>
              </a:ext>
            </a:extLst>
          </p:cNvPr>
          <p:cNvSpPr>
            <a:spLocks noGrp="1"/>
          </p:cNvSpPr>
          <p:nvPr>
            <p:ph type="body" sz="quarter" idx="16"/>
          </p:nvPr>
        </p:nvSpPr>
        <p:spPr>
          <a:xfrm>
            <a:off x="6411361" y="1994479"/>
            <a:ext cx="5386647" cy="4130417"/>
          </a:xfrm>
        </p:spPr>
        <p:txBody>
          <a:bodyPr>
            <a:normAutofit/>
          </a:bodyPr>
          <a:lstStyle/>
          <a:p>
            <a:r>
              <a:rPr lang="en-CA" sz="1400" b="1" dirty="0">
                <a:effectLst/>
                <a:ea typeface="Arial" panose="020B0604020202020204" pitchFamily="34" charset="0"/>
              </a:rPr>
              <a:t>The average number of reviews per phone spec follows the same pattern with 2014-2016 the “reviews enthusiast” years</a:t>
            </a:r>
            <a:endParaRPr lang="en-CA" sz="1200" b="1" dirty="0"/>
          </a:p>
        </p:txBody>
      </p:sp>
      <p:sp>
        <p:nvSpPr>
          <p:cNvPr id="6" name="Title 5">
            <a:extLst>
              <a:ext uri="{FF2B5EF4-FFF2-40B4-BE49-F238E27FC236}">
                <a16:creationId xmlns:a16="http://schemas.microsoft.com/office/drawing/2014/main" id="{36E2DB8C-6FA1-480B-B7E0-B14267047E1F}"/>
              </a:ext>
            </a:extLst>
          </p:cNvPr>
          <p:cNvSpPr>
            <a:spLocks noGrp="1"/>
          </p:cNvSpPr>
          <p:nvPr>
            <p:ph type="title"/>
          </p:nvPr>
        </p:nvSpPr>
        <p:spPr/>
        <p:txBody>
          <a:bodyPr/>
          <a:lstStyle/>
          <a:p>
            <a:r>
              <a:rPr lang="en-US" dirty="0"/>
              <a:t>2. Data &amp; descriptive statistics(2/5)</a:t>
            </a:r>
            <a:endParaRPr lang="en-CA" dirty="0"/>
          </a:p>
        </p:txBody>
      </p:sp>
      <p:pic>
        <p:nvPicPr>
          <p:cNvPr id="7" name="image11.png">
            <a:extLst>
              <a:ext uri="{FF2B5EF4-FFF2-40B4-BE49-F238E27FC236}">
                <a16:creationId xmlns:a16="http://schemas.microsoft.com/office/drawing/2014/main" id="{30383C68-1344-490A-A84B-A6DC69A4A381}"/>
              </a:ext>
            </a:extLst>
          </p:cNvPr>
          <p:cNvPicPr/>
          <p:nvPr/>
        </p:nvPicPr>
        <p:blipFill>
          <a:blip r:embed="rId2"/>
          <a:srcRect/>
          <a:stretch>
            <a:fillRect/>
          </a:stretch>
        </p:blipFill>
        <p:spPr>
          <a:xfrm>
            <a:off x="257695" y="2820982"/>
            <a:ext cx="5728970" cy="3855720"/>
          </a:xfrm>
          <a:prstGeom prst="rect">
            <a:avLst/>
          </a:prstGeom>
          <a:ln/>
        </p:spPr>
      </p:pic>
      <p:pic>
        <p:nvPicPr>
          <p:cNvPr id="8" name="image13.png">
            <a:extLst>
              <a:ext uri="{FF2B5EF4-FFF2-40B4-BE49-F238E27FC236}">
                <a16:creationId xmlns:a16="http://schemas.microsoft.com/office/drawing/2014/main" id="{68669591-2F88-4C40-9F2D-9068BE06EE78}"/>
              </a:ext>
            </a:extLst>
          </p:cNvPr>
          <p:cNvPicPr/>
          <p:nvPr/>
        </p:nvPicPr>
        <p:blipFill>
          <a:blip r:embed="rId3"/>
          <a:srcRect/>
          <a:stretch>
            <a:fillRect/>
          </a:stretch>
        </p:blipFill>
        <p:spPr>
          <a:xfrm>
            <a:off x="6411361" y="2820982"/>
            <a:ext cx="5643245" cy="1419860"/>
          </a:xfrm>
          <a:prstGeom prst="rect">
            <a:avLst/>
          </a:prstGeom>
          <a:ln/>
        </p:spPr>
      </p:pic>
    </p:spTree>
    <p:extLst>
      <p:ext uri="{BB962C8B-B14F-4D97-AF65-F5344CB8AC3E}">
        <p14:creationId xmlns:p14="http://schemas.microsoft.com/office/powerpoint/2010/main" val="17152499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38F09D-3C56-45BE-92AD-45823DA59E77}"/>
              </a:ext>
            </a:extLst>
          </p:cNvPr>
          <p:cNvSpPr>
            <a:spLocks noGrp="1"/>
          </p:cNvSpPr>
          <p:nvPr>
            <p:ph type="body" sz="quarter" idx="12"/>
          </p:nvPr>
        </p:nvSpPr>
        <p:spPr>
          <a:xfrm>
            <a:off x="257695" y="1613151"/>
            <a:ext cx="5544589" cy="382749"/>
          </a:xfrm>
        </p:spPr>
        <p:txBody>
          <a:bodyPr/>
          <a:lstStyle/>
          <a:p>
            <a:r>
              <a:rPr lang="en-CA" sz="1800" b="1" dirty="0">
                <a:solidFill>
                  <a:srgbClr val="000000"/>
                </a:solidFill>
                <a:effectLst/>
                <a:latin typeface="Arial" panose="020B0604020202020204" pitchFamily="34" charset="0"/>
              </a:rPr>
              <a:t>Overall User Ratings</a:t>
            </a:r>
            <a:endParaRPr lang="en-CA" sz="1800" b="1" dirty="0">
              <a:effectLst/>
              <a:latin typeface="Arial" panose="020B0604020202020204" pitchFamily="34" charset="0"/>
            </a:endParaRPr>
          </a:p>
        </p:txBody>
      </p:sp>
      <p:sp>
        <p:nvSpPr>
          <p:cNvPr id="3" name="Text Placeholder 2">
            <a:extLst>
              <a:ext uri="{FF2B5EF4-FFF2-40B4-BE49-F238E27FC236}">
                <a16:creationId xmlns:a16="http://schemas.microsoft.com/office/drawing/2014/main" id="{A934A2FA-29E6-4307-8454-4257D8BE51C9}"/>
              </a:ext>
            </a:extLst>
          </p:cNvPr>
          <p:cNvSpPr>
            <a:spLocks noGrp="1"/>
          </p:cNvSpPr>
          <p:nvPr>
            <p:ph type="body" sz="quarter" idx="14"/>
          </p:nvPr>
        </p:nvSpPr>
        <p:spPr>
          <a:xfrm>
            <a:off x="6475615" y="1613150"/>
            <a:ext cx="5386647" cy="382749"/>
          </a:xfrm>
        </p:spPr>
        <p:txBody>
          <a:bodyPr/>
          <a:lstStyle/>
          <a:p>
            <a:r>
              <a:rPr lang="en-CA" sz="1800" dirty="0">
                <a:effectLst/>
                <a:latin typeface="Arial" panose="020B0604020202020204" pitchFamily="34" charset="0"/>
                <a:ea typeface="Arial" panose="020B0604020202020204" pitchFamily="34" charset="0"/>
              </a:rPr>
              <a:t>Phone Reviews Text length(log scale)</a:t>
            </a:r>
            <a:endParaRPr lang="en-CA" dirty="0"/>
          </a:p>
        </p:txBody>
      </p:sp>
      <p:sp>
        <p:nvSpPr>
          <p:cNvPr id="4" name="Text Placeholder 3">
            <a:extLst>
              <a:ext uri="{FF2B5EF4-FFF2-40B4-BE49-F238E27FC236}">
                <a16:creationId xmlns:a16="http://schemas.microsoft.com/office/drawing/2014/main" id="{0ED35905-AE4A-4E20-860D-D4E443668127}"/>
              </a:ext>
            </a:extLst>
          </p:cNvPr>
          <p:cNvSpPr>
            <a:spLocks noGrp="1"/>
          </p:cNvSpPr>
          <p:nvPr>
            <p:ph type="body" sz="quarter" idx="15"/>
          </p:nvPr>
        </p:nvSpPr>
        <p:spPr>
          <a:xfrm>
            <a:off x="303414" y="2086098"/>
            <a:ext cx="5716385" cy="734740"/>
          </a:xfrm>
        </p:spPr>
        <p:txBody>
          <a:bodyPr>
            <a:noAutofit/>
          </a:bodyPr>
          <a:lstStyle/>
          <a:p>
            <a:pPr marL="182563" indent="-182563"/>
            <a:r>
              <a:rPr lang="en-US" sz="1400" b="1" dirty="0"/>
              <a:t>As time passes the number of reviews, brands and phone specs grows steady and hits a plateau in 2015. From 2016 to Sep 2018, when the last review was available, the numbers decreased. The ratings are concentrated in the five star category</a:t>
            </a:r>
            <a:endParaRPr lang="en-CA" sz="1400" b="1" dirty="0"/>
          </a:p>
        </p:txBody>
      </p:sp>
      <p:sp>
        <p:nvSpPr>
          <p:cNvPr id="6" name="Title 5">
            <a:extLst>
              <a:ext uri="{FF2B5EF4-FFF2-40B4-BE49-F238E27FC236}">
                <a16:creationId xmlns:a16="http://schemas.microsoft.com/office/drawing/2014/main" id="{36E2DB8C-6FA1-480B-B7E0-B14267047E1F}"/>
              </a:ext>
            </a:extLst>
          </p:cNvPr>
          <p:cNvSpPr>
            <a:spLocks noGrp="1"/>
          </p:cNvSpPr>
          <p:nvPr>
            <p:ph type="title"/>
          </p:nvPr>
        </p:nvSpPr>
        <p:spPr/>
        <p:txBody>
          <a:bodyPr/>
          <a:lstStyle/>
          <a:p>
            <a:r>
              <a:rPr lang="en-US" dirty="0"/>
              <a:t>2. Data &amp; descriptive statistics (3/5)</a:t>
            </a:r>
            <a:endParaRPr lang="en-CA" dirty="0"/>
          </a:p>
        </p:txBody>
      </p:sp>
      <p:pic>
        <p:nvPicPr>
          <p:cNvPr id="8" name="image7.png">
            <a:extLst>
              <a:ext uri="{FF2B5EF4-FFF2-40B4-BE49-F238E27FC236}">
                <a16:creationId xmlns:a16="http://schemas.microsoft.com/office/drawing/2014/main" id="{2B101669-4054-4219-8126-56B9C33F877F}"/>
              </a:ext>
            </a:extLst>
          </p:cNvPr>
          <p:cNvPicPr/>
          <p:nvPr/>
        </p:nvPicPr>
        <p:blipFill>
          <a:blip r:embed="rId2"/>
          <a:srcRect/>
          <a:stretch>
            <a:fillRect/>
          </a:stretch>
        </p:blipFill>
        <p:spPr>
          <a:xfrm>
            <a:off x="130927" y="3029558"/>
            <a:ext cx="5757954" cy="1242515"/>
          </a:xfrm>
          <a:prstGeom prst="rect">
            <a:avLst/>
          </a:prstGeom>
          <a:ln/>
        </p:spPr>
      </p:pic>
      <p:pic>
        <p:nvPicPr>
          <p:cNvPr id="9" name="image14.png">
            <a:extLst>
              <a:ext uri="{FF2B5EF4-FFF2-40B4-BE49-F238E27FC236}">
                <a16:creationId xmlns:a16="http://schemas.microsoft.com/office/drawing/2014/main" id="{412F52D1-06BA-4D95-890F-6571F96C4F20}"/>
              </a:ext>
            </a:extLst>
          </p:cNvPr>
          <p:cNvPicPr/>
          <p:nvPr/>
        </p:nvPicPr>
        <p:blipFill>
          <a:blip r:embed="rId3"/>
          <a:srcRect/>
          <a:stretch>
            <a:fillRect/>
          </a:stretch>
        </p:blipFill>
        <p:spPr>
          <a:xfrm>
            <a:off x="144087" y="4200104"/>
            <a:ext cx="5757954" cy="1262895"/>
          </a:xfrm>
          <a:prstGeom prst="rect">
            <a:avLst/>
          </a:prstGeom>
          <a:ln/>
        </p:spPr>
      </p:pic>
      <p:pic>
        <p:nvPicPr>
          <p:cNvPr id="10" name="image1.png">
            <a:extLst>
              <a:ext uri="{FF2B5EF4-FFF2-40B4-BE49-F238E27FC236}">
                <a16:creationId xmlns:a16="http://schemas.microsoft.com/office/drawing/2014/main" id="{CF64AE12-E34F-4E97-BCF0-3133A4431D0A}"/>
              </a:ext>
            </a:extLst>
          </p:cNvPr>
          <p:cNvPicPr/>
          <p:nvPr/>
        </p:nvPicPr>
        <p:blipFill>
          <a:blip r:embed="rId4"/>
          <a:srcRect/>
          <a:stretch>
            <a:fillRect/>
          </a:stretch>
        </p:blipFill>
        <p:spPr>
          <a:xfrm>
            <a:off x="47105" y="5546305"/>
            <a:ext cx="5854936" cy="1262894"/>
          </a:xfrm>
          <a:prstGeom prst="rect">
            <a:avLst/>
          </a:prstGeom>
          <a:ln/>
        </p:spPr>
      </p:pic>
      <p:pic>
        <p:nvPicPr>
          <p:cNvPr id="12" name="image9.png">
            <a:extLst>
              <a:ext uri="{FF2B5EF4-FFF2-40B4-BE49-F238E27FC236}">
                <a16:creationId xmlns:a16="http://schemas.microsoft.com/office/drawing/2014/main" id="{7A4BED2E-A683-4D84-B17F-7D5F74538843}"/>
              </a:ext>
            </a:extLst>
          </p:cNvPr>
          <p:cNvPicPr/>
          <p:nvPr/>
        </p:nvPicPr>
        <p:blipFill>
          <a:blip r:embed="rId5"/>
          <a:srcRect/>
          <a:stretch>
            <a:fillRect/>
          </a:stretch>
        </p:blipFill>
        <p:spPr>
          <a:xfrm>
            <a:off x="6289960" y="2691348"/>
            <a:ext cx="5664367" cy="1346201"/>
          </a:xfrm>
          <a:prstGeom prst="rect">
            <a:avLst/>
          </a:prstGeom>
          <a:ln/>
        </p:spPr>
      </p:pic>
      <p:pic>
        <p:nvPicPr>
          <p:cNvPr id="13" name="image8.png">
            <a:extLst>
              <a:ext uri="{FF2B5EF4-FFF2-40B4-BE49-F238E27FC236}">
                <a16:creationId xmlns:a16="http://schemas.microsoft.com/office/drawing/2014/main" id="{EDF401B0-098F-4EB7-A8DC-E74025F892FA}"/>
              </a:ext>
            </a:extLst>
          </p:cNvPr>
          <p:cNvPicPr/>
          <p:nvPr/>
        </p:nvPicPr>
        <p:blipFill>
          <a:blip r:embed="rId6"/>
          <a:srcRect/>
          <a:stretch>
            <a:fillRect/>
          </a:stretch>
        </p:blipFill>
        <p:spPr>
          <a:xfrm>
            <a:off x="6289960" y="4025481"/>
            <a:ext cx="5656053" cy="1437518"/>
          </a:xfrm>
          <a:prstGeom prst="rect">
            <a:avLst/>
          </a:prstGeom>
          <a:ln/>
        </p:spPr>
      </p:pic>
      <p:pic>
        <p:nvPicPr>
          <p:cNvPr id="14" name="image5.png">
            <a:extLst>
              <a:ext uri="{FF2B5EF4-FFF2-40B4-BE49-F238E27FC236}">
                <a16:creationId xmlns:a16="http://schemas.microsoft.com/office/drawing/2014/main" id="{55AC627B-C476-42BB-8547-82B6F5272FC3}"/>
              </a:ext>
            </a:extLst>
          </p:cNvPr>
          <p:cNvPicPr/>
          <p:nvPr/>
        </p:nvPicPr>
        <p:blipFill>
          <a:blip r:embed="rId7"/>
          <a:srcRect/>
          <a:stretch>
            <a:fillRect/>
          </a:stretch>
        </p:blipFill>
        <p:spPr>
          <a:xfrm>
            <a:off x="6196373" y="5462999"/>
            <a:ext cx="5749640" cy="1346200"/>
          </a:xfrm>
          <a:prstGeom prst="rect">
            <a:avLst/>
          </a:prstGeom>
          <a:ln/>
        </p:spPr>
      </p:pic>
      <p:sp>
        <p:nvSpPr>
          <p:cNvPr id="17" name="Text Placeholder 3">
            <a:extLst>
              <a:ext uri="{FF2B5EF4-FFF2-40B4-BE49-F238E27FC236}">
                <a16:creationId xmlns:a16="http://schemas.microsoft.com/office/drawing/2014/main" id="{FE79F7DC-8CC9-489C-8B99-A53C6C7EE6B6}"/>
              </a:ext>
            </a:extLst>
          </p:cNvPr>
          <p:cNvSpPr txBox="1">
            <a:spLocks/>
          </p:cNvSpPr>
          <p:nvPr/>
        </p:nvSpPr>
        <p:spPr>
          <a:xfrm>
            <a:off x="6289960" y="2097649"/>
            <a:ext cx="5716385" cy="734740"/>
          </a:xfrm>
          <a:prstGeom prst="rect">
            <a:avLst/>
          </a:prstGeom>
        </p:spPr>
        <p:txBody>
          <a:bodyPr vert="horz" lIns="0" tIns="7200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b="0" i="0" kern="1200">
                <a:solidFill>
                  <a:schemeClr val="tx1"/>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1"/>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b="0" i="0" kern="1200">
                <a:solidFill>
                  <a:schemeClr val="tx1"/>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1"/>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100" b="0" i="0" kern="1200">
                <a:solidFill>
                  <a:schemeClr val="tx1"/>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sz="1400" b="1" dirty="0">
                <a:effectLst/>
                <a:ea typeface="Arial" panose="020B0604020202020204" pitchFamily="34" charset="0"/>
              </a:rPr>
              <a:t>before 2014 the reviews tended to be longer while after 2013 the distribution of the length of the review tests seems to have stabilized</a:t>
            </a:r>
            <a:endParaRPr lang="en-CA" sz="1100" b="1" dirty="0"/>
          </a:p>
        </p:txBody>
      </p:sp>
    </p:spTree>
    <p:extLst>
      <p:ext uri="{BB962C8B-B14F-4D97-AF65-F5344CB8AC3E}">
        <p14:creationId xmlns:p14="http://schemas.microsoft.com/office/powerpoint/2010/main" val="887619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CAB53D4-0DC4-4638-B75B-784594E2DBF3}"/>
              </a:ext>
            </a:extLst>
          </p:cNvPr>
          <p:cNvSpPr>
            <a:spLocks noGrp="1"/>
          </p:cNvSpPr>
          <p:nvPr>
            <p:ph type="body" sz="quarter" idx="14"/>
          </p:nvPr>
        </p:nvSpPr>
        <p:spPr>
          <a:xfrm>
            <a:off x="6475615" y="1646059"/>
            <a:ext cx="5386647" cy="382749"/>
          </a:xfrm>
        </p:spPr>
        <p:txBody>
          <a:bodyPr>
            <a:noAutofit/>
          </a:bodyPr>
          <a:lstStyle/>
          <a:p>
            <a:r>
              <a:rPr lang="en-CA" dirty="0">
                <a:solidFill>
                  <a:srgbClr val="000000"/>
                </a:solidFill>
                <a:latin typeface="Arial" panose="020B0604020202020204" pitchFamily="34" charset="0"/>
              </a:rPr>
              <a:t>Overall rating and review text clustering</a:t>
            </a:r>
            <a:endParaRPr lang="en-CA" sz="2000" b="1" dirty="0">
              <a:effectLst/>
              <a:latin typeface="Arial" panose="020B0604020202020204" pitchFamily="34" charset="0"/>
            </a:endParaRPr>
          </a:p>
        </p:txBody>
      </p:sp>
      <p:sp>
        <p:nvSpPr>
          <p:cNvPr id="5" name="Text Placeholder 4">
            <a:extLst>
              <a:ext uri="{FF2B5EF4-FFF2-40B4-BE49-F238E27FC236}">
                <a16:creationId xmlns:a16="http://schemas.microsoft.com/office/drawing/2014/main" id="{130D5C68-EFF9-4DDB-AF45-8D96E3560DC8}"/>
              </a:ext>
            </a:extLst>
          </p:cNvPr>
          <p:cNvSpPr>
            <a:spLocks noGrp="1"/>
          </p:cNvSpPr>
          <p:nvPr>
            <p:ph type="body" sz="quarter" idx="16"/>
          </p:nvPr>
        </p:nvSpPr>
        <p:spPr>
          <a:xfrm>
            <a:off x="6475615" y="2297431"/>
            <a:ext cx="5386647" cy="4261310"/>
          </a:xfrm>
        </p:spPr>
        <p:txBody>
          <a:bodyPr/>
          <a:lstStyle/>
          <a:p>
            <a:pPr marL="0" indent="0">
              <a:buNone/>
            </a:pPr>
            <a:r>
              <a:rPr lang="en-CA" sz="1400" b="1" dirty="0"/>
              <a:t>One can observe that there tends to be a clustering based on text for reviews on the 5 star rating (green color in the vertical and horizontal bar)</a:t>
            </a:r>
          </a:p>
          <a:p>
            <a:pPr marL="0" indent="0">
              <a:buNone/>
            </a:pPr>
            <a:endParaRPr lang="en-CA" sz="1400" b="1" dirty="0"/>
          </a:p>
          <a:p>
            <a:pPr marL="0" indent="0">
              <a:buNone/>
            </a:pPr>
            <a:r>
              <a:rPr lang="en-CA" sz="1400" b="1" dirty="0"/>
              <a:t>Note: Due to memory restrictions the data includes only reviews in 2018.</a:t>
            </a:r>
            <a:endParaRPr lang="en-US" sz="1400" b="1" dirty="0"/>
          </a:p>
          <a:p>
            <a:endParaRPr lang="en-CA" dirty="0"/>
          </a:p>
        </p:txBody>
      </p:sp>
      <p:sp>
        <p:nvSpPr>
          <p:cNvPr id="6" name="Title 5">
            <a:extLst>
              <a:ext uri="{FF2B5EF4-FFF2-40B4-BE49-F238E27FC236}">
                <a16:creationId xmlns:a16="http://schemas.microsoft.com/office/drawing/2014/main" id="{AB426474-4A55-4E59-B12D-24050B29262F}"/>
              </a:ext>
            </a:extLst>
          </p:cNvPr>
          <p:cNvSpPr>
            <a:spLocks noGrp="1"/>
          </p:cNvSpPr>
          <p:nvPr>
            <p:ph type="title"/>
          </p:nvPr>
        </p:nvSpPr>
        <p:spPr/>
        <p:txBody>
          <a:bodyPr/>
          <a:lstStyle/>
          <a:p>
            <a:r>
              <a:rPr lang="en-US" dirty="0"/>
              <a:t>2. Data &amp; descriptive statistics (4/5)</a:t>
            </a:r>
            <a:endParaRPr lang="en-CA" dirty="0"/>
          </a:p>
        </p:txBody>
      </p:sp>
      <p:pic>
        <p:nvPicPr>
          <p:cNvPr id="8" name="Picture 7">
            <a:extLst>
              <a:ext uri="{FF2B5EF4-FFF2-40B4-BE49-F238E27FC236}">
                <a16:creationId xmlns:a16="http://schemas.microsoft.com/office/drawing/2014/main" id="{4B314807-1CD4-42D3-B1E4-C9B2C8BAB84B}"/>
              </a:ext>
            </a:extLst>
          </p:cNvPr>
          <p:cNvPicPr>
            <a:picLocks noChangeAspect="1"/>
          </p:cNvPicPr>
          <p:nvPr/>
        </p:nvPicPr>
        <p:blipFill>
          <a:blip r:embed="rId2"/>
          <a:stretch>
            <a:fillRect/>
          </a:stretch>
        </p:blipFill>
        <p:spPr>
          <a:xfrm>
            <a:off x="255286" y="1360169"/>
            <a:ext cx="5389055" cy="5406391"/>
          </a:xfrm>
          <a:prstGeom prst="rect">
            <a:avLst/>
          </a:prstGeom>
        </p:spPr>
      </p:pic>
      <p:pic>
        <p:nvPicPr>
          <p:cNvPr id="10" name="Picture 9">
            <a:extLst>
              <a:ext uri="{FF2B5EF4-FFF2-40B4-BE49-F238E27FC236}">
                <a16:creationId xmlns:a16="http://schemas.microsoft.com/office/drawing/2014/main" id="{62C769EA-711E-466A-BEAF-4FB960FCA77E}"/>
              </a:ext>
            </a:extLst>
          </p:cNvPr>
          <p:cNvPicPr>
            <a:picLocks noChangeAspect="1"/>
          </p:cNvPicPr>
          <p:nvPr/>
        </p:nvPicPr>
        <p:blipFill>
          <a:blip r:embed="rId3"/>
          <a:stretch>
            <a:fillRect/>
          </a:stretch>
        </p:blipFill>
        <p:spPr>
          <a:xfrm>
            <a:off x="877606" y="1367976"/>
            <a:ext cx="4531156" cy="1074598"/>
          </a:xfrm>
          <a:prstGeom prst="rect">
            <a:avLst/>
          </a:prstGeom>
        </p:spPr>
      </p:pic>
    </p:spTree>
    <p:extLst>
      <p:ext uri="{BB962C8B-B14F-4D97-AF65-F5344CB8AC3E}">
        <p14:creationId xmlns:p14="http://schemas.microsoft.com/office/powerpoint/2010/main" val="9283060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F38F09D-3C56-45BE-92AD-45823DA59E77}"/>
              </a:ext>
            </a:extLst>
          </p:cNvPr>
          <p:cNvSpPr>
            <a:spLocks noGrp="1"/>
          </p:cNvSpPr>
          <p:nvPr>
            <p:ph type="body" sz="quarter" idx="12"/>
          </p:nvPr>
        </p:nvSpPr>
        <p:spPr>
          <a:xfrm>
            <a:off x="257695" y="1613151"/>
            <a:ext cx="5544589" cy="382749"/>
          </a:xfrm>
        </p:spPr>
        <p:txBody>
          <a:bodyPr/>
          <a:lstStyle/>
          <a:p>
            <a:r>
              <a:rPr lang="en-CA" sz="1800" b="1" dirty="0">
                <a:solidFill>
                  <a:srgbClr val="000000"/>
                </a:solidFill>
                <a:effectLst/>
                <a:latin typeface="Arial" panose="020B0604020202020204" pitchFamily="34" charset="0"/>
              </a:rPr>
              <a:t>Grammar &amp; technical terms issues</a:t>
            </a:r>
            <a:endParaRPr lang="en-CA" sz="1800" b="1" dirty="0">
              <a:effectLst/>
              <a:latin typeface="Arial" panose="020B0604020202020204" pitchFamily="34" charset="0"/>
            </a:endParaRPr>
          </a:p>
        </p:txBody>
      </p:sp>
      <p:sp>
        <p:nvSpPr>
          <p:cNvPr id="4" name="Text Placeholder 3">
            <a:extLst>
              <a:ext uri="{FF2B5EF4-FFF2-40B4-BE49-F238E27FC236}">
                <a16:creationId xmlns:a16="http://schemas.microsoft.com/office/drawing/2014/main" id="{0ED35905-AE4A-4E20-860D-D4E443668127}"/>
              </a:ext>
            </a:extLst>
          </p:cNvPr>
          <p:cNvSpPr>
            <a:spLocks noGrp="1"/>
          </p:cNvSpPr>
          <p:nvPr>
            <p:ph type="body" sz="quarter" idx="15"/>
          </p:nvPr>
        </p:nvSpPr>
        <p:spPr>
          <a:xfrm>
            <a:off x="303414" y="2086098"/>
            <a:ext cx="5716385" cy="4234692"/>
          </a:xfrm>
        </p:spPr>
        <p:txBody>
          <a:bodyPr>
            <a:normAutofit/>
          </a:bodyPr>
          <a:lstStyle/>
          <a:p>
            <a:r>
              <a:rPr lang="en-US" b="1" dirty="0"/>
              <a:t>spelling errors and abbreviations (example: “Had a defective camera. Needed </a:t>
            </a:r>
            <a:r>
              <a:rPr lang="en-US" b="1" dirty="0" err="1"/>
              <a:t>tk</a:t>
            </a:r>
            <a:r>
              <a:rPr lang="en-US" b="1" dirty="0"/>
              <a:t> be replaced.”)</a:t>
            </a:r>
          </a:p>
          <a:p>
            <a:r>
              <a:rPr lang="en-US" b="1" dirty="0"/>
              <a:t>Spanish text (“</a:t>
            </a:r>
            <a:r>
              <a:rPr lang="en-US" b="1" dirty="0" err="1"/>
              <a:t>Excelente</a:t>
            </a:r>
            <a:r>
              <a:rPr lang="en-US" b="1" dirty="0"/>
              <a:t> Gracias”)</a:t>
            </a:r>
          </a:p>
          <a:p>
            <a:pPr marL="0" indent="0">
              <a:buNone/>
            </a:pPr>
            <a:r>
              <a:rPr lang="en-US" b="1" dirty="0"/>
              <a:t>To account for the above we have manually intervened and created a dictionary for certain words that occur among the most frequent 1000 words</a:t>
            </a:r>
          </a:p>
          <a:p>
            <a:endParaRPr lang="en-US" b="1" dirty="0"/>
          </a:p>
          <a:p>
            <a:r>
              <a:rPr lang="en-US" b="1" dirty="0"/>
              <a:t>We have not accounted for technical terms. For example: ”1mb”, ”62MB”  are terms associated to memory and should be grouped.</a:t>
            </a:r>
          </a:p>
          <a:p>
            <a:endParaRPr lang="en-US" b="1" dirty="0"/>
          </a:p>
          <a:p>
            <a:endParaRPr lang="en-US" b="1" dirty="0"/>
          </a:p>
          <a:p>
            <a:endParaRPr lang="en-CA" b="1" dirty="0"/>
          </a:p>
        </p:txBody>
      </p:sp>
      <p:sp>
        <p:nvSpPr>
          <p:cNvPr id="6" name="Title 5">
            <a:extLst>
              <a:ext uri="{FF2B5EF4-FFF2-40B4-BE49-F238E27FC236}">
                <a16:creationId xmlns:a16="http://schemas.microsoft.com/office/drawing/2014/main" id="{36E2DB8C-6FA1-480B-B7E0-B14267047E1F}"/>
              </a:ext>
            </a:extLst>
          </p:cNvPr>
          <p:cNvSpPr>
            <a:spLocks noGrp="1"/>
          </p:cNvSpPr>
          <p:nvPr>
            <p:ph type="title"/>
          </p:nvPr>
        </p:nvSpPr>
        <p:spPr/>
        <p:txBody>
          <a:bodyPr/>
          <a:lstStyle/>
          <a:p>
            <a:r>
              <a:rPr lang="en-US" dirty="0"/>
              <a:t>2. Data &amp; descriptive statistics (5/5)</a:t>
            </a:r>
            <a:endParaRPr lang="en-CA" dirty="0"/>
          </a:p>
        </p:txBody>
      </p:sp>
      <p:pic>
        <p:nvPicPr>
          <p:cNvPr id="15" name="Picture Placeholder 11" title="Decorative">
            <a:extLst>
              <a:ext uri="{FF2B5EF4-FFF2-40B4-BE49-F238E27FC236}">
                <a16:creationId xmlns:a16="http://schemas.microsoft.com/office/drawing/2014/main" id="{96469322-5268-4F66-8EBE-40AC8F93B6E6}"/>
              </a:ext>
            </a:extLst>
          </p:cNvPr>
          <p:cNvPicPr>
            <a:picLocks noChangeAspect="1"/>
          </p:cNvPicPr>
          <p:nvPr/>
        </p:nvPicPr>
        <p:blipFill>
          <a:blip r:embed="rId2" cstate="email">
            <a:extLst>
              <a:ext uri="{28A0092B-C50C-407E-A947-70E740481C1C}">
                <a14:useLocalDpi xmlns:a14="http://schemas.microsoft.com/office/drawing/2010/main"/>
              </a:ext>
            </a:extLst>
          </a:blip>
          <a:srcRect/>
          <a:stretch>
            <a:fillRect/>
          </a:stretch>
        </p:blipFill>
        <p:spPr>
          <a:xfrm flipH="1">
            <a:off x="8753854" y="1737360"/>
            <a:ext cx="3438145" cy="5193653"/>
          </a:xfrm>
          <a:prstGeom prst="rect">
            <a:avLst/>
          </a:prstGeom>
        </p:spPr>
      </p:pic>
    </p:spTree>
    <p:extLst>
      <p:ext uri="{BB962C8B-B14F-4D97-AF65-F5344CB8AC3E}">
        <p14:creationId xmlns:p14="http://schemas.microsoft.com/office/powerpoint/2010/main" val="11811182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1E34299-DA56-4432-8F27-6487F5C88EF0}"/>
              </a:ext>
            </a:extLst>
          </p:cNvPr>
          <p:cNvSpPr>
            <a:spLocks noGrp="1"/>
          </p:cNvSpPr>
          <p:nvPr>
            <p:ph type="body" sz="quarter" idx="12"/>
          </p:nvPr>
        </p:nvSpPr>
        <p:spPr/>
        <p:txBody>
          <a:bodyPr>
            <a:normAutofit/>
          </a:bodyPr>
          <a:lstStyle/>
          <a:p>
            <a:r>
              <a:rPr lang="en-CA" sz="2000" dirty="0"/>
              <a:t>Scope</a:t>
            </a:r>
          </a:p>
        </p:txBody>
      </p:sp>
      <p:sp>
        <p:nvSpPr>
          <p:cNvPr id="3" name="Text Placeholder 2">
            <a:extLst>
              <a:ext uri="{FF2B5EF4-FFF2-40B4-BE49-F238E27FC236}">
                <a16:creationId xmlns:a16="http://schemas.microsoft.com/office/drawing/2014/main" id="{EAEF3C05-D1E8-4469-917B-523D5372EBE1}"/>
              </a:ext>
            </a:extLst>
          </p:cNvPr>
          <p:cNvSpPr>
            <a:spLocks noGrp="1"/>
          </p:cNvSpPr>
          <p:nvPr>
            <p:ph type="body" sz="quarter" idx="14"/>
          </p:nvPr>
        </p:nvSpPr>
        <p:spPr/>
        <p:txBody>
          <a:bodyPr/>
          <a:lstStyle/>
          <a:p>
            <a:r>
              <a:rPr lang="en-CA" dirty="0"/>
              <a:t>Methodology</a:t>
            </a:r>
          </a:p>
        </p:txBody>
      </p:sp>
      <p:sp>
        <p:nvSpPr>
          <p:cNvPr id="4" name="Text Placeholder 3">
            <a:extLst>
              <a:ext uri="{FF2B5EF4-FFF2-40B4-BE49-F238E27FC236}">
                <a16:creationId xmlns:a16="http://schemas.microsoft.com/office/drawing/2014/main" id="{64774CEC-F9B8-43F5-947D-15E73B1CAF47}"/>
              </a:ext>
            </a:extLst>
          </p:cNvPr>
          <p:cNvSpPr>
            <a:spLocks noGrp="1"/>
          </p:cNvSpPr>
          <p:nvPr>
            <p:ph type="body" sz="quarter" idx="15"/>
          </p:nvPr>
        </p:nvSpPr>
        <p:spPr/>
        <p:txBody>
          <a:bodyPr/>
          <a:lstStyle/>
          <a:p>
            <a:r>
              <a:rPr lang="en-CA" sz="1400" b="1" dirty="0"/>
              <a:t>Analyze user text reviews versus phone overall ratings and identify key words/themes that are related to customers rating well a product, as well as the issues that are causing customers to think negatively of a product. </a:t>
            </a:r>
          </a:p>
          <a:p>
            <a:r>
              <a:rPr lang="en-CA" b="1" dirty="0"/>
              <a:t>We note that the </a:t>
            </a:r>
            <a:r>
              <a:rPr lang="en-CA" b="1" dirty="0" err="1"/>
              <a:t>methology</a:t>
            </a:r>
            <a:r>
              <a:rPr lang="en-CA" b="1" dirty="0"/>
              <a:t> proposed does not make a  distinction between sentiment terms and technical terms (this would need a separate dictionary for </a:t>
            </a:r>
            <a:r>
              <a:rPr lang="en-CA" b="1" dirty="0" err="1"/>
              <a:t>senytiment</a:t>
            </a:r>
            <a:r>
              <a:rPr lang="en-CA" b="1" dirty="0"/>
              <a:t> words)</a:t>
            </a:r>
            <a:r>
              <a:rPr lang="en-CA" sz="1400" b="1" dirty="0"/>
              <a:t> </a:t>
            </a:r>
          </a:p>
          <a:p>
            <a:endParaRPr lang="en-CA" dirty="0"/>
          </a:p>
        </p:txBody>
      </p:sp>
      <p:sp>
        <p:nvSpPr>
          <p:cNvPr id="5" name="Text Placeholder 4">
            <a:extLst>
              <a:ext uri="{FF2B5EF4-FFF2-40B4-BE49-F238E27FC236}">
                <a16:creationId xmlns:a16="http://schemas.microsoft.com/office/drawing/2014/main" id="{246ABD26-75A0-4C70-BEB1-99288DFCD3CD}"/>
              </a:ext>
            </a:extLst>
          </p:cNvPr>
          <p:cNvSpPr>
            <a:spLocks noGrp="1"/>
          </p:cNvSpPr>
          <p:nvPr>
            <p:ph type="body" sz="quarter" idx="16"/>
          </p:nvPr>
        </p:nvSpPr>
        <p:spPr>
          <a:xfrm>
            <a:off x="6475615" y="2220183"/>
            <a:ext cx="5453149" cy="4272740"/>
          </a:xfrm>
        </p:spPr>
        <p:txBody>
          <a:bodyPr>
            <a:noAutofit/>
          </a:bodyPr>
          <a:lstStyle/>
          <a:p>
            <a:pPr marL="0" indent="0">
              <a:lnSpc>
                <a:spcPct val="100000"/>
              </a:lnSpc>
              <a:spcBef>
                <a:spcPts val="0"/>
              </a:spcBef>
              <a:buNone/>
            </a:pPr>
            <a:r>
              <a:rPr lang="en-CA" b="1" dirty="0"/>
              <a:t>For pedagogical reasons as well as to test prediction robustness to model choice we have used the following methodologies</a:t>
            </a:r>
          </a:p>
          <a:p>
            <a:pPr>
              <a:lnSpc>
                <a:spcPct val="100000"/>
              </a:lnSpc>
              <a:spcBef>
                <a:spcPts val="0"/>
              </a:spcBef>
            </a:pPr>
            <a:r>
              <a:rPr lang="en-CA" b="1" dirty="0"/>
              <a:t>Logistic regression ( elastic net penalty with 0.5 L1 weight)</a:t>
            </a:r>
          </a:p>
          <a:p>
            <a:pPr>
              <a:lnSpc>
                <a:spcPct val="100000"/>
              </a:lnSpc>
              <a:spcBef>
                <a:spcPts val="0"/>
              </a:spcBef>
            </a:pPr>
            <a:r>
              <a:rPr lang="en-CA" b="1" dirty="0"/>
              <a:t>Random Forest</a:t>
            </a:r>
          </a:p>
          <a:p>
            <a:pPr>
              <a:lnSpc>
                <a:spcPct val="100000"/>
              </a:lnSpc>
              <a:spcBef>
                <a:spcPts val="0"/>
              </a:spcBef>
            </a:pPr>
            <a:r>
              <a:rPr lang="en-CA" b="1" dirty="0"/>
              <a:t>LSTM</a:t>
            </a:r>
          </a:p>
          <a:p>
            <a:pPr>
              <a:lnSpc>
                <a:spcPct val="100000"/>
              </a:lnSpc>
              <a:spcBef>
                <a:spcPts val="0"/>
              </a:spcBef>
            </a:pPr>
            <a:r>
              <a:rPr lang="en-CA" b="1" dirty="0"/>
              <a:t>LSTM &amp; CNN</a:t>
            </a:r>
          </a:p>
          <a:p>
            <a:pPr>
              <a:lnSpc>
                <a:spcPct val="100000"/>
              </a:lnSpc>
              <a:spcBef>
                <a:spcPts val="0"/>
              </a:spcBef>
            </a:pPr>
            <a:r>
              <a:rPr lang="en-CA" b="1" dirty="0"/>
              <a:t>LSTM &amp; CNN with pre-trained GLOVE embedding</a:t>
            </a:r>
          </a:p>
          <a:p>
            <a:pPr marL="0" indent="0">
              <a:lnSpc>
                <a:spcPct val="100000"/>
              </a:lnSpc>
              <a:spcBef>
                <a:spcPts val="0"/>
              </a:spcBef>
              <a:buNone/>
            </a:pPr>
            <a:r>
              <a:rPr lang="en-CA" b="1" dirty="0"/>
              <a:t>Our preference is the logistic regression parametric model, mainly for ease of interpretability and ease of implementation of a weighting function to account for the unbalanced ratting in the reviews sample (it does not need re-sampling or re-grouping of predicted variables to balance the available data).</a:t>
            </a:r>
          </a:p>
          <a:p>
            <a:pPr marL="0" indent="0">
              <a:lnSpc>
                <a:spcPct val="100000"/>
              </a:lnSpc>
              <a:spcBef>
                <a:spcPts val="0"/>
              </a:spcBef>
              <a:buNone/>
            </a:pPr>
            <a:endParaRPr lang="en-CA" b="1" dirty="0"/>
          </a:p>
          <a:p>
            <a:pPr marL="0" indent="0">
              <a:lnSpc>
                <a:spcPct val="100000"/>
              </a:lnSpc>
              <a:spcBef>
                <a:spcPts val="0"/>
              </a:spcBef>
              <a:buNone/>
            </a:pPr>
            <a:r>
              <a:rPr lang="en-CA" b="1" dirty="0"/>
              <a:t>Approximately 4000 reviews are included. The study:</a:t>
            </a:r>
          </a:p>
          <a:p>
            <a:pPr marL="0" indent="0">
              <a:lnSpc>
                <a:spcPct val="100000"/>
              </a:lnSpc>
              <a:spcBef>
                <a:spcPts val="0"/>
              </a:spcBef>
              <a:buNone/>
            </a:pPr>
            <a:r>
              <a:rPr lang="en-CA" b="1" dirty="0"/>
              <a:t>a) uses reviews starting in 2017, choice motivated both by:</a:t>
            </a:r>
          </a:p>
          <a:p>
            <a:pPr marL="534988" indent="-173038">
              <a:lnSpc>
                <a:spcPct val="100000"/>
              </a:lnSpc>
              <a:spcBef>
                <a:spcPts val="0"/>
              </a:spcBef>
            </a:pPr>
            <a:r>
              <a:rPr lang="en-CA" b="1" dirty="0"/>
              <a:t>the short lifespan of a phone which makes less similar the phones in 2018 with the phones in 2014b and </a:t>
            </a:r>
          </a:p>
          <a:p>
            <a:pPr marL="534988" indent="-173038">
              <a:lnSpc>
                <a:spcPct val="100000"/>
              </a:lnSpc>
              <a:spcBef>
                <a:spcPts val="0"/>
              </a:spcBef>
            </a:pPr>
            <a:r>
              <a:rPr lang="en-CA" b="1" dirty="0"/>
              <a:t>laptop performance limits</a:t>
            </a:r>
          </a:p>
          <a:p>
            <a:pPr marL="0" indent="0">
              <a:lnSpc>
                <a:spcPct val="100000"/>
              </a:lnSpc>
              <a:spcBef>
                <a:spcPts val="0"/>
              </a:spcBef>
              <a:buNone/>
            </a:pPr>
            <a:r>
              <a:rPr lang="en-CA" b="1" dirty="0"/>
              <a:t>b) includes reviews larger than 50 characters and smaller than 1500 characters , choice informed by the </a:t>
            </a:r>
            <a:r>
              <a:rPr lang="en-CA" b="1" dirty="0" err="1"/>
              <a:t>boxenplot</a:t>
            </a:r>
            <a:r>
              <a:rPr lang="en-CA" b="1" dirty="0"/>
              <a:t> graph of review text length distribution by year</a:t>
            </a:r>
          </a:p>
          <a:p>
            <a:pPr>
              <a:lnSpc>
                <a:spcPct val="100000"/>
              </a:lnSpc>
              <a:spcBef>
                <a:spcPts val="0"/>
              </a:spcBef>
            </a:pPr>
            <a:endParaRPr lang="en-CA" b="1" dirty="0"/>
          </a:p>
        </p:txBody>
      </p:sp>
      <p:sp>
        <p:nvSpPr>
          <p:cNvPr id="6" name="Title 5">
            <a:extLst>
              <a:ext uri="{FF2B5EF4-FFF2-40B4-BE49-F238E27FC236}">
                <a16:creationId xmlns:a16="http://schemas.microsoft.com/office/drawing/2014/main" id="{1310A5F1-566C-40CA-B50F-E6A12CC42327}"/>
              </a:ext>
            </a:extLst>
          </p:cNvPr>
          <p:cNvSpPr>
            <a:spLocks noGrp="1"/>
          </p:cNvSpPr>
          <p:nvPr>
            <p:ph type="title"/>
          </p:nvPr>
        </p:nvSpPr>
        <p:spPr/>
        <p:txBody>
          <a:bodyPr>
            <a:normAutofit/>
          </a:bodyPr>
          <a:lstStyle/>
          <a:p>
            <a:r>
              <a:rPr lang="en-US" dirty="0"/>
              <a:t>3. </a:t>
            </a:r>
            <a:r>
              <a:rPr lang="en-US" sz="4000" b="1" dirty="0"/>
              <a:t>Predicting the overall score using review text</a:t>
            </a:r>
            <a:r>
              <a:rPr lang="en-US" dirty="0"/>
              <a:t>(1/4)</a:t>
            </a:r>
            <a:endParaRPr lang="en-CA" dirty="0"/>
          </a:p>
        </p:txBody>
      </p:sp>
    </p:spTree>
    <p:extLst>
      <p:ext uri="{BB962C8B-B14F-4D97-AF65-F5344CB8AC3E}">
        <p14:creationId xmlns:p14="http://schemas.microsoft.com/office/powerpoint/2010/main" val="3908306287"/>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ICK TO ADD TITLE" id="{634D9E51-4949-4732-B929-C29E3E42414E}" vid="{5842DBD6-7D6C-4C1A-8AA9-69FB39037E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sophisticated presentation</Template>
  <TotalTime>2095</TotalTime>
  <Words>1895</Words>
  <Application>Microsoft Office PowerPoint</Application>
  <PresentationFormat>Widescreen</PresentationFormat>
  <Paragraphs>159</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Calibri</vt:lpstr>
      <vt:lpstr>Calibri Light</vt:lpstr>
      <vt:lpstr>Constantia</vt:lpstr>
      <vt:lpstr>Corbel</vt:lpstr>
      <vt:lpstr>Helvetica Light</vt:lpstr>
      <vt:lpstr>Raleway</vt:lpstr>
      <vt:lpstr>Verdana</vt:lpstr>
      <vt:lpstr>Office Theme</vt:lpstr>
      <vt:lpstr>Amazon Phone Reviews Rating Analysis</vt:lpstr>
      <vt:lpstr>Agenda</vt:lpstr>
      <vt:lpstr>1. Problem definition</vt:lpstr>
      <vt:lpstr>2. Data &amp; descriptive statistics (1/5)</vt:lpstr>
      <vt:lpstr>2. Data &amp; descriptive statistics(2/5)</vt:lpstr>
      <vt:lpstr>2. Data &amp; descriptive statistics (3/5)</vt:lpstr>
      <vt:lpstr>2. Data &amp; descriptive statistics (4/5)</vt:lpstr>
      <vt:lpstr>2. Data &amp; descriptive statistics (5/5)</vt:lpstr>
      <vt:lpstr>3. Predicting the overall score using review text(1/4)</vt:lpstr>
      <vt:lpstr>3. Predicting the overall score using review text(2/4)</vt:lpstr>
      <vt:lpstr>Rating prediction using review text(2/4)</vt:lpstr>
      <vt:lpstr>Conclusions &amp; further research</vt:lpstr>
      <vt:lpstr>Refrences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Amazon phone reviews Sentiment Analysis</dc:title>
  <dc:creator>oana da</dc:creator>
  <cp:lastModifiedBy>oana da</cp:lastModifiedBy>
  <cp:revision>118</cp:revision>
  <dcterms:created xsi:type="dcterms:W3CDTF">2022-01-27T00:21:12Z</dcterms:created>
  <dcterms:modified xsi:type="dcterms:W3CDTF">2022-01-29T00:52:08Z</dcterms:modified>
</cp:coreProperties>
</file>